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343" r:id="rId5"/>
    <p:sldId id="325" r:id="rId6"/>
    <p:sldId id="332" r:id="rId7"/>
    <p:sldId id="305" r:id="rId8"/>
    <p:sldId id="307" r:id="rId9"/>
    <p:sldId id="328" r:id="rId10"/>
    <p:sldId id="333" r:id="rId11"/>
    <p:sldId id="329" r:id="rId12"/>
    <p:sldId id="330" r:id="rId13"/>
    <p:sldId id="331" r:id="rId14"/>
    <p:sldId id="346" r:id="rId15"/>
    <p:sldId id="34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FF4B18-001D-49F2-AD1E-70BE48865FD5}" v="6" dt="2021-02-26T12:41:11.0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0" autoAdjust="0"/>
    <p:restoredTop sz="94660"/>
  </p:normalViewPr>
  <p:slideViewPr>
    <p:cSldViewPr snapToGrid="0">
      <p:cViewPr varScale="1">
        <p:scale>
          <a:sx n="52" d="100"/>
          <a:sy n="52" d="100"/>
        </p:scale>
        <p:origin x="100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0EFA88-5D49-414D-8263-D0415957BC5B}" type="datetimeFigureOut">
              <a:rPr lang="en-GB" smtClean="0"/>
              <a:t>01/03/2021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8834F4-A231-4F6A-9465-77602260FFED}" type="slidenum">
              <a:rPr lang="en-GB" smtClean="0"/>
              <a:t>‹#›</a:t>
            </a:fld>
            <a:endParaRPr lang="en-GB"/>
          </a:p>
        </p:txBody>
      </p:sp>
    </p:spTree>
    <p:extLst>
      <p:ext uri="{BB962C8B-B14F-4D97-AF65-F5344CB8AC3E}">
        <p14:creationId xmlns:p14="http://schemas.microsoft.com/office/powerpoint/2010/main" val="1327577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250" y="228600"/>
            <a:ext cx="7302500" cy="4108450"/>
          </a:xfrm>
        </p:spPr>
      </p:sp>
      <p:sp>
        <p:nvSpPr>
          <p:cNvPr id="3" name="Notes Placeholder 2"/>
          <p:cNvSpPr>
            <a:spLocks noGrp="1"/>
          </p:cNvSpPr>
          <p:nvPr>
            <p:ph type="body" idx="1"/>
          </p:nvPr>
        </p:nvSpPr>
        <p:spPr>
          <a:xfrm>
            <a:off x="685800" y="4400550"/>
            <a:ext cx="5486400" cy="3600450"/>
          </a:xfrm>
          <a:prstGeom prst="rect">
            <a:avLst/>
          </a:prstGeom>
        </p:spPr>
        <p:txBody>
          <a:bodyPr>
            <a:noAutofit/>
          </a:bodyPr>
          <a:lstStyle/>
          <a:p>
            <a:endParaRPr lang="en-GB"/>
          </a:p>
        </p:txBody>
      </p:sp>
      <p:sp>
        <p:nvSpPr>
          <p:cNvPr id="4" name="Slide Number Placeholder 3"/>
          <p:cNvSpPr>
            <a:spLocks noGrp="1"/>
          </p:cNvSpPr>
          <p:nvPr>
            <p:ph type="sldNum" sz="quarter" idx="10"/>
          </p:nvPr>
        </p:nvSpPr>
        <p:spPr>
          <a:xfrm>
            <a:off x="6586787" y="8867001"/>
            <a:ext cx="269626" cy="27699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6805EC-C5D3-4FCC-8B7C-480EC75C7913}" type="slidenum">
              <a:rPr kumimoji="0" lang="en-GB"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89755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250" y="228600"/>
            <a:ext cx="7302500" cy="4108450"/>
          </a:xfrm>
        </p:spPr>
      </p:sp>
      <p:sp>
        <p:nvSpPr>
          <p:cNvPr id="3" name="Notes Placeholder 2"/>
          <p:cNvSpPr>
            <a:spLocks noGrp="1"/>
          </p:cNvSpPr>
          <p:nvPr>
            <p:ph type="body" idx="1"/>
          </p:nvPr>
        </p:nvSpPr>
        <p:spPr>
          <a:xfrm>
            <a:off x="685800" y="4400550"/>
            <a:ext cx="5486400" cy="3600450"/>
          </a:xfrm>
          <a:prstGeom prst="rect">
            <a:avLst/>
          </a:prstGeom>
        </p:spPr>
        <p:txBody>
          <a:bodyPr>
            <a:noAutofit/>
          </a:bodyPr>
          <a:lstStyle/>
          <a:p>
            <a:endParaRPr lang="en-GB"/>
          </a:p>
        </p:txBody>
      </p:sp>
      <p:sp>
        <p:nvSpPr>
          <p:cNvPr id="4" name="Slide Number Placeholder 3"/>
          <p:cNvSpPr>
            <a:spLocks noGrp="1"/>
          </p:cNvSpPr>
          <p:nvPr>
            <p:ph type="sldNum" sz="quarter" idx="10"/>
          </p:nvPr>
        </p:nvSpPr>
        <p:spPr>
          <a:xfrm>
            <a:off x="6586787" y="8867001"/>
            <a:ext cx="269626" cy="27699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6805EC-C5D3-4FCC-8B7C-480EC75C7913}" type="slidenum">
              <a:rPr kumimoji="0" lang="en-GB"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3610521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250" y="228600"/>
            <a:ext cx="7302500" cy="4108450"/>
          </a:xfrm>
        </p:spPr>
      </p:sp>
      <p:sp>
        <p:nvSpPr>
          <p:cNvPr id="3" name="Notes Placeholder 2"/>
          <p:cNvSpPr>
            <a:spLocks noGrp="1"/>
          </p:cNvSpPr>
          <p:nvPr>
            <p:ph type="body" idx="1"/>
          </p:nvPr>
        </p:nvSpPr>
        <p:spPr>
          <a:xfrm>
            <a:off x="685800" y="4400550"/>
            <a:ext cx="5486400" cy="3600450"/>
          </a:xfrm>
          <a:prstGeom prst="rect">
            <a:avLst/>
          </a:prstGeom>
        </p:spPr>
        <p:txBody>
          <a:bodyPr>
            <a:noAutofit/>
          </a:bodyPr>
          <a:lstStyle/>
          <a:p>
            <a:endParaRPr lang="en-GB"/>
          </a:p>
        </p:txBody>
      </p:sp>
      <p:sp>
        <p:nvSpPr>
          <p:cNvPr id="4" name="Slide Number Placeholder 3"/>
          <p:cNvSpPr>
            <a:spLocks noGrp="1"/>
          </p:cNvSpPr>
          <p:nvPr>
            <p:ph type="sldNum" sz="quarter" idx="10"/>
          </p:nvPr>
        </p:nvSpPr>
        <p:spPr>
          <a:xfrm>
            <a:off x="6586787" y="8867001"/>
            <a:ext cx="269626" cy="27699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6805EC-C5D3-4FCC-8B7C-480EC75C7913}" type="slidenum">
              <a:rPr kumimoji="0" lang="en-GB"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2692514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250" y="228600"/>
            <a:ext cx="7302500" cy="4108450"/>
          </a:xfrm>
        </p:spPr>
      </p:sp>
      <p:sp>
        <p:nvSpPr>
          <p:cNvPr id="3" name="Notes Placeholder 2"/>
          <p:cNvSpPr>
            <a:spLocks noGrp="1"/>
          </p:cNvSpPr>
          <p:nvPr>
            <p:ph type="body" idx="1"/>
          </p:nvPr>
        </p:nvSpPr>
        <p:spPr>
          <a:xfrm>
            <a:off x="685800" y="4400550"/>
            <a:ext cx="5486400" cy="3600450"/>
          </a:xfrm>
          <a:prstGeom prst="rect">
            <a:avLst/>
          </a:prstGeom>
        </p:spPr>
        <p:txBody>
          <a:bodyPr>
            <a:noAutofit/>
          </a:bodyPr>
          <a:lstStyle/>
          <a:p>
            <a:endParaRPr lang="en-GB"/>
          </a:p>
        </p:txBody>
      </p:sp>
      <p:sp>
        <p:nvSpPr>
          <p:cNvPr id="4" name="Slide Number Placeholder 3"/>
          <p:cNvSpPr>
            <a:spLocks noGrp="1"/>
          </p:cNvSpPr>
          <p:nvPr>
            <p:ph type="sldNum" sz="quarter" idx="10"/>
          </p:nvPr>
        </p:nvSpPr>
        <p:spPr>
          <a:xfrm>
            <a:off x="6586787" y="8867001"/>
            <a:ext cx="269626" cy="27699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6805EC-C5D3-4FCC-8B7C-480EC75C7913}" type="slidenum">
              <a:rPr kumimoji="0" lang="en-GB"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9772310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accent1"/>
        </a:solidFill>
        <a:effectLst/>
      </p:bgPr>
    </p:bg>
    <p:spTree>
      <p:nvGrpSpPr>
        <p:cNvPr id="1" name=""/>
        <p:cNvGrpSpPr/>
        <p:nvPr/>
      </p:nvGrpSpPr>
      <p:grpSpPr>
        <a:xfrm>
          <a:off x="0" y="0"/>
          <a:ext cx="0" cy="0"/>
          <a:chOff x="0" y="0"/>
          <a:chExt cx="0" cy="0"/>
        </a:xfrm>
      </p:grpSpPr>
      <p:sp>
        <p:nvSpPr>
          <p:cNvPr id="21" name="Picture Placeholder 20"/>
          <p:cNvSpPr>
            <a:spLocks noGrp="1"/>
          </p:cNvSpPr>
          <p:nvPr>
            <p:ph type="pic" sz="quarter" idx="12"/>
            <p:custDataLst>
              <p:tags r:id="rId1"/>
            </p:custDataLst>
          </p:nvPr>
        </p:nvSpPr>
        <p:spPr>
          <a:xfrm>
            <a:off x="0" y="0"/>
            <a:ext cx="12192000" cy="6858000"/>
          </a:xfrm>
        </p:spPr>
        <p:txBody>
          <a:bodyPr vert="horz"/>
          <a:lstStyle/>
          <a:p>
            <a:r>
              <a:rPr lang="en-US" noProof="0"/>
              <a:t>Click icon to add picture</a:t>
            </a:r>
            <a:endParaRPr lang="en-GB" noProof="0"/>
          </a:p>
        </p:txBody>
      </p:sp>
      <p:sp>
        <p:nvSpPr>
          <p:cNvPr id="2" name="Title 1"/>
          <p:cNvSpPr>
            <a:spLocks noGrp="1"/>
          </p:cNvSpPr>
          <p:nvPr>
            <p:ph type="ctrTitle"/>
            <p:custDataLst>
              <p:tags r:id="rId2"/>
            </p:custDataLst>
          </p:nvPr>
        </p:nvSpPr>
        <p:spPr>
          <a:xfrm>
            <a:off x="539403" y="1514895"/>
            <a:ext cx="11112499" cy="795951"/>
          </a:xfrm>
        </p:spPr>
        <p:txBody>
          <a:bodyPr anchor="t">
            <a:spAutoFit/>
          </a:bodyPr>
          <a:lstStyle>
            <a:lvl1pPr algn="l">
              <a:defRPr sz="3647" b="0">
                <a:solidFill>
                  <a:schemeClr val="bg1"/>
                </a:solidFill>
              </a:defRPr>
            </a:lvl1pPr>
            <a:lvl2pPr>
              <a:lnSpc>
                <a:spcPct val="90000"/>
              </a:lnSpc>
              <a:defRPr sz="3647">
                <a:latin typeface="+mj-lt"/>
              </a:defRPr>
            </a:lvl2pPr>
          </a:lstStyle>
          <a:p>
            <a:pPr lvl="0"/>
            <a:r>
              <a:rPr lang="en-US" noProof="0"/>
              <a:t>Click to edit Master title style</a:t>
            </a:r>
            <a:endParaRPr lang="en-GB" noProof="0"/>
          </a:p>
        </p:txBody>
      </p:sp>
      <p:sp>
        <p:nvSpPr>
          <p:cNvPr id="3" name="Subtitle 2"/>
          <p:cNvSpPr>
            <a:spLocks noGrp="1"/>
          </p:cNvSpPr>
          <p:nvPr>
            <p:ph type="subTitle" idx="1"/>
          </p:nvPr>
        </p:nvSpPr>
        <p:spPr>
          <a:xfrm>
            <a:off x="539403" y="2284850"/>
            <a:ext cx="11112499" cy="297386"/>
          </a:xfrm>
        </p:spPr>
        <p:txBody>
          <a:bodyPr tIns="0" bIns="72000">
            <a:noAutofit/>
          </a:bodyPr>
          <a:lstStyle>
            <a:lvl1pPr marL="0" indent="0" algn="l">
              <a:spcBef>
                <a:spcPts val="0"/>
              </a:spcBef>
              <a:spcAft>
                <a:spcPts val="365"/>
              </a:spcAft>
              <a:buNone/>
              <a:defRPr sz="1823">
                <a:solidFill>
                  <a:schemeClr val="bg1"/>
                </a:solidFill>
              </a:defRPr>
            </a:lvl1pPr>
            <a:lvl2pPr marL="0" indent="0" algn="l">
              <a:spcBef>
                <a:spcPts val="0"/>
              </a:spcBef>
              <a:spcAft>
                <a:spcPts val="365"/>
              </a:spcAft>
              <a:buNone/>
              <a:defRPr sz="1823"/>
            </a:lvl2pPr>
            <a:lvl3pPr marL="685850" indent="0" algn="ctr">
              <a:buNone/>
              <a:defRPr sz="1350"/>
            </a:lvl3pPr>
            <a:lvl4pPr marL="1028775" indent="0" algn="ctr">
              <a:buNone/>
              <a:defRPr sz="1199"/>
            </a:lvl4pPr>
            <a:lvl5pPr marL="1371701" indent="0" algn="ctr">
              <a:buNone/>
              <a:defRPr sz="1199"/>
            </a:lvl5pPr>
            <a:lvl6pPr marL="1714625" indent="0" algn="ctr">
              <a:buNone/>
              <a:defRPr sz="1199"/>
            </a:lvl6pPr>
            <a:lvl7pPr marL="2057550" indent="0" algn="ctr">
              <a:buNone/>
              <a:defRPr sz="1199"/>
            </a:lvl7pPr>
            <a:lvl8pPr marL="2400476" indent="0" algn="ctr">
              <a:buNone/>
              <a:defRPr sz="1199"/>
            </a:lvl8pPr>
            <a:lvl9pPr marL="2743400" indent="0" algn="ctr">
              <a:buNone/>
              <a:defRPr sz="1199"/>
            </a:lvl9pPr>
          </a:lstStyle>
          <a:p>
            <a:pPr lvl="0"/>
            <a:r>
              <a:rPr lang="en-US" noProof="0"/>
              <a:t>Click to edit Master subtitle style</a:t>
            </a:r>
            <a:endParaRPr lang="en-GB" noProof="0"/>
          </a:p>
        </p:txBody>
      </p:sp>
      <p:sp>
        <p:nvSpPr>
          <p:cNvPr id="5" name="Footer Placeholder 4"/>
          <p:cNvSpPr>
            <a:spLocks noGrp="1"/>
          </p:cNvSpPr>
          <p:nvPr>
            <p:ph type="ftr" sz="quarter" idx="11"/>
          </p:nvPr>
        </p:nvSpPr>
        <p:spPr/>
        <p:txBody>
          <a:bodyPr/>
          <a:lstStyle>
            <a:lvl1pPr>
              <a:defRPr>
                <a:solidFill>
                  <a:schemeClr val="bg1"/>
                </a:solidFill>
              </a:defRPr>
            </a:lvl1pPr>
            <a:lvl2pPr>
              <a:defRPr>
                <a:solidFill>
                  <a:schemeClr val="tx1"/>
                </a:solidFill>
              </a:defRPr>
            </a:lvl2pPr>
          </a:lstStyle>
          <a:p>
            <a:r>
              <a:rPr lang="en-US"/>
              <a:t>© Lloyd’s</a:t>
            </a:r>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a:ext>
            </a:extLst>
          </a:blip>
          <a:stretch>
            <a:fillRect/>
          </a:stretch>
        </p:blipFill>
        <p:spPr>
          <a:xfrm>
            <a:off x="540000" y="0"/>
            <a:ext cx="1361822" cy="410469"/>
          </a:xfrm>
          <a:prstGeom prst="rect">
            <a:avLst/>
          </a:prstGeom>
        </p:spPr>
      </p:pic>
      <p:cxnSp>
        <p:nvCxnSpPr>
          <p:cNvPr id="7" name="Straight Connector 6"/>
          <p:cNvCxnSpPr/>
          <p:nvPr/>
        </p:nvCxnSpPr>
        <p:spPr>
          <a:xfrm>
            <a:off x="539400" y="1512000"/>
            <a:ext cx="111132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39999" y="6318000"/>
            <a:ext cx="111132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39400" y="1512000"/>
            <a:ext cx="111132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9999" y="6318000"/>
            <a:ext cx="111132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539400" y="1512000"/>
            <a:ext cx="111132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539999" y="6318000"/>
            <a:ext cx="111132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7427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ext Style 1 + Dark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999" y="540000"/>
            <a:ext cx="11113200" cy="972000"/>
          </a:xfrm>
        </p:spPr>
        <p:txBody>
          <a:bodyPr>
            <a:noAutofit/>
          </a:bodyPr>
          <a:lstStyle>
            <a:lvl1pPr>
              <a:defRPr>
                <a:solidFill>
                  <a:schemeClr val="tx1"/>
                </a:solidFill>
              </a:defRPr>
            </a:lvl1pPr>
          </a:lstStyle>
          <a:p>
            <a:r>
              <a:rPr lang="en-US" noProof="0"/>
              <a:t>Click to edit Master title style</a:t>
            </a:r>
            <a:endParaRPr lang="en-GB" noProof="0"/>
          </a:p>
        </p:txBody>
      </p:sp>
      <p:sp>
        <p:nvSpPr>
          <p:cNvPr id="3" name="Content Placeholder 2"/>
          <p:cNvSpPr>
            <a:spLocks noGrp="1"/>
          </p:cNvSpPr>
          <p:nvPr>
            <p:ph idx="1"/>
          </p:nvPr>
        </p:nvSpPr>
        <p:spPr/>
        <p:txBody>
          <a:bodyPr>
            <a:noAutofit/>
          </a:bodyPr>
          <a:lstStyle>
            <a:lvl1pPr>
              <a:spcBef>
                <a:spcPts val="900"/>
              </a:spcBef>
              <a:defRPr sz="2185">
                <a:solidFill>
                  <a:schemeClr val="tx1"/>
                </a:solidFill>
              </a:defRPr>
            </a:lvl1pPr>
            <a:lvl2pPr>
              <a:spcBef>
                <a:spcPts val="449"/>
              </a:spcBef>
              <a:defRPr sz="2185">
                <a:solidFill>
                  <a:schemeClr val="tx1"/>
                </a:solidFill>
              </a:defRPr>
            </a:lvl2pPr>
            <a:lvl3pPr marL="378028" indent="-378028">
              <a:spcBef>
                <a:spcPts val="0"/>
              </a:spcBef>
              <a:defRPr sz="1639">
                <a:solidFill>
                  <a:schemeClr val="tx1"/>
                </a:solidFill>
              </a:defRPr>
            </a:lvl3pPr>
            <a:lvl4pPr marL="756055" indent="-378028">
              <a:spcBef>
                <a:spcPts val="0"/>
              </a:spcBef>
              <a:defRPr sz="1639">
                <a:solidFill>
                  <a:schemeClr val="tx1"/>
                </a:solidFill>
              </a:defRPr>
            </a:lvl4pPr>
            <a:lvl5pPr marL="1134082" indent="-378028">
              <a:spcBef>
                <a:spcPts val="0"/>
              </a:spcBef>
              <a:defRPr sz="1639">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Date Placeholder 3"/>
          <p:cNvSpPr>
            <a:spLocks noGrp="1"/>
          </p:cNvSpPr>
          <p:nvPr>
            <p:ph type="dt" sz="half" idx="14"/>
          </p:nvPr>
        </p:nvSpPr>
        <p:spPr/>
        <p:txBody>
          <a:bodyPr/>
          <a:lstStyle>
            <a:lvl1pPr>
              <a:defRPr>
                <a:solidFill>
                  <a:schemeClr val="tx1"/>
                </a:solidFill>
              </a:defRPr>
            </a:lvl1pPr>
          </a:lstStyle>
          <a:p>
            <a:fld id="{30F2F2A6-B5BE-4D82-9143-1CB205778EDA}" type="datetime1">
              <a:rPr lang="en-GB" noProof="0" smtClean="0"/>
              <a:t>01/03/2021</a:t>
            </a:fld>
            <a:endParaRPr lang="en-GB" noProof="0"/>
          </a:p>
        </p:txBody>
      </p:sp>
      <p:sp>
        <p:nvSpPr>
          <p:cNvPr id="5" name="Footer Placeholder 4"/>
          <p:cNvSpPr>
            <a:spLocks noGrp="1"/>
          </p:cNvSpPr>
          <p:nvPr>
            <p:ph type="ftr" sz="quarter" idx="15"/>
          </p:nvPr>
        </p:nvSpPr>
        <p:spPr/>
        <p:txBody>
          <a:bodyPr/>
          <a:lstStyle>
            <a:lvl1pPr>
              <a:defRPr>
                <a:solidFill>
                  <a:schemeClr val="tx1"/>
                </a:solidFill>
              </a:defRPr>
            </a:lvl1pPr>
          </a:lstStyle>
          <a:p>
            <a:r>
              <a:rPr lang="en-GB" noProof="0"/>
              <a:t>© Lloyd’s</a:t>
            </a:r>
          </a:p>
        </p:txBody>
      </p:sp>
      <p:sp>
        <p:nvSpPr>
          <p:cNvPr id="12" name="TextBox 11"/>
          <p:cNvSpPr txBox="1">
            <a:spLocks/>
          </p:cNvSpPr>
          <p:nvPr/>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825" noProof="0" smtClean="0">
                <a:solidFill>
                  <a:schemeClr val="tx1"/>
                </a:solidFill>
              </a:rPr>
              <a:pPr lvl="0"/>
              <a:t>‹#›</a:t>
            </a:fld>
            <a:endParaRPr lang="en-GB" sz="825" noProof="0">
              <a:solidFill>
                <a:schemeClr val="tx1"/>
              </a:solidFill>
            </a:endParaRPr>
          </a:p>
        </p:txBody>
      </p:sp>
      <p:cxnSp>
        <p:nvCxnSpPr>
          <p:cNvPr id="25" name="Straight Connector 24"/>
          <p:cNvCxnSpPr/>
          <p:nvPr/>
        </p:nvCxnSpPr>
        <p:spPr>
          <a:xfrm>
            <a:off x="539400" y="540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39400" y="1512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39999" y="6318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40000" y="0"/>
            <a:ext cx="1361822" cy="410469"/>
          </a:xfrm>
          <a:prstGeom prst="rect">
            <a:avLst/>
          </a:prstGeom>
        </p:spPr>
      </p:pic>
      <p:sp>
        <p:nvSpPr>
          <p:cNvPr id="8" name="Text Placeholder 7"/>
          <p:cNvSpPr>
            <a:spLocks noGrp="1"/>
          </p:cNvSpPr>
          <p:nvPr>
            <p:ph type="body" sz="quarter" idx="13"/>
          </p:nvPr>
        </p:nvSpPr>
        <p:spPr>
          <a:xfrm>
            <a:off x="539999" y="1089595"/>
            <a:ext cx="11113200" cy="422405"/>
          </a:xfrm>
        </p:spPr>
        <p:txBody>
          <a:bodyPr tIns="36000" bIns="0">
            <a:noAutofit/>
          </a:bodyPr>
          <a:lstStyle>
            <a:lvl1pPr>
              <a:defRPr sz="1456">
                <a:solidFill>
                  <a:schemeClr val="tx1"/>
                </a:solidFill>
              </a:defRPr>
            </a:lvl1pPr>
          </a:lstStyle>
          <a:p>
            <a:pPr lvl="0"/>
            <a:r>
              <a:rPr lang="en-US" noProof="0"/>
              <a:t>Click to edit Master text styles</a:t>
            </a:r>
          </a:p>
        </p:txBody>
      </p:sp>
      <p:sp>
        <p:nvSpPr>
          <p:cNvPr id="13" name="TextBox 12"/>
          <p:cNvSpPr txBox="1">
            <a:spLocks/>
          </p:cNvSpPr>
          <p:nvPr/>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825" noProof="0" smtClean="0">
                <a:solidFill>
                  <a:schemeClr val="tx1"/>
                </a:solidFill>
              </a:rPr>
              <a:pPr lvl="0"/>
              <a:t>‹#›</a:t>
            </a:fld>
            <a:endParaRPr lang="en-GB" sz="825" noProof="0">
              <a:solidFill>
                <a:schemeClr val="tx1"/>
              </a:solidFill>
            </a:endParaRPr>
          </a:p>
        </p:txBody>
      </p:sp>
      <p:cxnSp>
        <p:nvCxnSpPr>
          <p:cNvPr id="14" name="Straight Connector 13"/>
          <p:cNvCxnSpPr/>
          <p:nvPr/>
        </p:nvCxnSpPr>
        <p:spPr>
          <a:xfrm>
            <a:off x="539400" y="540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39400" y="1512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39999" y="6318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a:spLocks/>
          </p:cNvSpPr>
          <p:nvPr userDrawn="1"/>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825" noProof="0" smtClean="0">
                <a:solidFill>
                  <a:schemeClr val="tx1"/>
                </a:solidFill>
              </a:rPr>
              <a:pPr lvl="0"/>
              <a:t>‹#›</a:t>
            </a:fld>
            <a:endParaRPr lang="en-GB" sz="825" noProof="0">
              <a:solidFill>
                <a:schemeClr val="tx1"/>
              </a:solidFill>
            </a:endParaRPr>
          </a:p>
        </p:txBody>
      </p:sp>
      <p:cxnSp>
        <p:nvCxnSpPr>
          <p:cNvPr id="19" name="Straight Connector 18"/>
          <p:cNvCxnSpPr/>
          <p:nvPr userDrawn="1"/>
        </p:nvCxnSpPr>
        <p:spPr>
          <a:xfrm>
            <a:off x="539400" y="540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539400" y="1512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539999" y="6318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2401243"/>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 Style 2 +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540001" y="1692000"/>
            <a:ext cx="5292000" cy="4428000"/>
          </a:xfrm>
        </p:spPr>
        <p:txBody>
          <a:bodyPr>
            <a:noAutofit/>
          </a:bodyPr>
          <a:lstStyle>
            <a:lvl1pPr>
              <a:spcAft>
                <a:spcPts val="449"/>
              </a:spcAft>
              <a:defRPr sz="2185"/>
            </a:lvl1pPr>
            <a:lvl2pPr>
              <a:spcAft>
                <a:spcPts val="449"/>
              </a:spcAft>
              <a:defRPr sz="2185"/>
            </a:lvl2pPr>
            <a:lvl3pPr marL="324024" indent="-324024">
              <a:spcAft>
                <a:spcPts val="449"/>
              </a:spcAft>
              <a:defRPr sz="1639"/>
            </a:lvl3pPr>
            <a:lvl4pPr marL="648047" indent="-324024">
              <a:spcAft>
                <a:spcPts val="449"/>
              </a:spcAft>
              <a:defRPr sz="1639"/>
            </a:lvl4pPr>
            <a:lvl5pPr marL="972071" indent="-324024">
              <a:spcAft>
                <a:spcPts val="449"/>
              </a:spcAft>
              <a:defRPr sz="1639"/>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Content Placeholder 3"/>
          <p:cNvSpPr>
            <a:spLocks noGrp="1"/>
          </p:cNvSpPr>
          <p:nvPr>
            <p:ph sz="half" idx="2"/>
          </p:nvPr>
        </p:nvSpPr>
        <p:spPr>
          <a:xfrm>
            <a:off x="6361200" y="1692000"/>
            <a:ext cx="5292000" cy="4428000"/>
          </a:xfrm>
        </p:spPr>
        <p:txBody>
          <a:bodyPr>
            <a:noAutofit/>
          </a:bodyPr>
          <a:lstStyle>
            <a:lvl1pPr>
              <a:spcAft>
                <a:spcPts val="449"/>
              </a:spcAft>
              <a:defRPr sz="2185"/>
            </a:lvl1pPr>
            <a:lvl2pPr>
              <a:spcAft>
                <a:spcPts val="449"/>
              </a:spcAft>
              <a:defRPr sz="2185"/>
            </a:lvl2pPr>
            <a:lvl3pPr marL="243018" indent="-243018">
              <a:spcAft>
                <a:spcPts val="449"/>
              </a:spcAft>
              <a:defRPr sz="1639"/>
            </a:lvl3pPr>
            <a:lvl4pPr marL="486036" indent="-243018">
              <a:spcAft>
                <a:spcPts val="449"/>
              </a:spcAft>
              <a:defRPr sz="1639"/>
            </a:lvl4pPr>
            <a:lvl5pPr marL="729053" indent="-243018">
              <a:spcAft>
                <a:spcPts val="449"/>
              </a:spcAft>
              <a:defRPr sz="1639"/>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Date Placeholder 4"/>
          <p:cNvSpPr>
            <a:spLocks noGrp="1"/>
          </p:cNvSpPr>
          <p:nvPr>
            <p:ph type="dt" sz="half" idx="10"/>
          </p:nvPr>
        </p:nvSpPr>
        <p:spPr/>
        <p:txBody>
          <a:bodyPr/>
          <a:lstStyle/>
          <a:p>
            <a:fld id="{9F0008A7-FCFD-4EB5-9B92-0C5DD0F3EBF5}" type="datetime1">
              <a:rPr lang="en-GB" noProof="0" smtClean="0"/>
              <a:t>01/03/2021</a:t>
            </a:fld>
            <a:endParaRPr lang="en-GB" noProof="0"/>
          </a:p>
        </p:txBody>
      </p:sp>
      <p:sp>
        <p:nvSpPr>
          <p:cNvPr id="6" name="Footer Placeholder 5"/>
          <p:cNvSpPr>
            <a:spLocks noGrp="1"/>
          </p:cNvSpPr>
          <p:nvPr>
            <p:ph type="ftr" sz="quarter" idx="11"/>
          </p:nvPr>
        </p:nvSpPr>
        <p:spPr/>
        <p:txBody>
          <a:bodyPr/>
          <a:lstStyle/>
          <a:p>
            <a:r>
              <a:rPr lang="en-GB" noProof="0"/>
              <a:t>© Lloyd’s</a:t>
            </a:r>
          </a:p>
        </p:txBody>
      </p:sp>
      <p:sp>
        <p:nvSpPr>
          <p:cNvPr id="8" name="Text Placeholder 7"/>
          <p:cNvSpPr>
            <a:spLocks noGrp="1"/>
          </p:cNvSpPr>
          <p:nvPr>
            <p:ph type="body" sz="quarter" idx="13"/>
            <p:custDataLst>
              <p:tags r:id="rId1"/>
            </p:custDataLst>
          </p:nvPr>
        </p:nvSpPr>
        <p:spPr bwMode="auto">
          <a:xfrm>
            <a:off x="539999" y="1089595"/>
            <a:ext cx="11113200"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910"/>
              </a:spcBef>
              <a:spcAft>
                <a:spcPts val="364"/>
              </a:spcAft>
              <a:defRPr kumimoji="0" sz="1456" b="0" i="0" u="none" baseline="0">
                <a:solidFill>
                  <a:srgbClr val="000000"/>
                </a:solidFill>
                <a:latin typeface="Arial" panose="020B0604020202020204" pitchFamily="34" charset="0"/>
              </a:defRPr>
            </a:lvl1pPr>
          </a:lstStyle>
          <a:p>
            <a:pPr lvl="0"/>
            <a:r>
              <a:rPr lang="en-US" noProof="0"/>
              <a:t>Click to edit Master text styles</a:t>
            </a:r>
          </a:p>
        </p:txBody>
      </p:sp>
    </p:spTree>
    <p:extLst>
      <p:ext uri="{BB962C8B-B14F-4D97-AF65-F5344CB8AC3E}">
        <p14:creationId xmlns:p14="http://schemas.microsoft.com/office/powerpoint/2010/main" val="3045562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Style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5" name="Date Placeholder 4"/>
          <p:cNvSpPr>
            <a:spLocks noGrp="1"/>
          </p:cNvSpPr>
          <p:nvPr>
            <p:ph type="dt" sz="half" idx="10"/>
          </p:nvPr>
        </p:nvSpPr>
        <p:spPr/>
        <p:txBody>
          <a:bodyPr/>
          <a:lstStyle/>
          <a:p>
            <a:fld id="{4CFCA179-F20E-459E-8608-5CDC40D7C8CE}" type="datetime1">
              <a:rPr lang="en-GB" noProof="0" smtClean="0"/>
              <a:t>01/03/2021</a:t>
            </a:fld>
            <a:endParaRPr lang="en-GB" noProof="0"/>
          </a:p>
        </p:txBody>
      </p:sp>
      <p:sp>
        <p:nvSpPr>
          <p:cNvPr id="6" name="Footer Placeholder 5"/>
          <p:cNvSpPr>
            <a:spLocks noGrp="1"/>
          </p:cNvSpPr>
          <p:nvPr>
            <p:ph type="ftr" sz="quarter" idx="11"/>
          </p:nvPr>
        </p:nvSpPr>
        <p:spPr/>
        <p:txBody>
          <a:bodyPr/>
          <a:lstStyle/>
          <a:p>
            <a:r>
              <a:rPr lang="en-GB" noProof="0"/>
              <a:t>© Lloyd’s</a:t>
            </a:r>
          </a:p>
        </p:txBody>
      </p:sp>
      <p:sp>
        <p:nvSpPr>
          <p:cNvPr id="9" name="Content Placeholder 8"/>
          <p:cNvSpPr>
            <a:spLocks noGrp="1"/>
          </p:cNvSpPr>
          <p:nvPr>
            <p:ph sz="quarter" idx="14"/>
          </p:nvPr>
        </p:nvSpPr>
        <p:spPr>
          <a:xfrm>
            <a:off x="540001" y="1692000"/>
            <a:ext cx="5292000" cy="4428000"/>
          </a:xfrm>
        </p:spPr>
        <p:txBody>
          <a:bodyPr>
            <a:noAutofit/>
          </a:bodyPr>
          <a:lstStyle>
            <a:lvl1pPr>
              <a:defRPr sz="1639"/>
            </a:lvl1pPr>
            <a:lvl2pPr>
              <a:defRPr sz="1639"/>
            </a:lvl2pPr>
            <a:lvl3pPr>
              <a:defRPr sz="1274"/>
            </a:lvl3pPr>
            <a:lvl4pPr>
              <a:defRPr sz="1274"/>
            </a:lvl4pPr>
            <a:lvl5pPr>
              <a:defRPr sz="1274"/>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1" name="Content Placeholder 10"/>
          <p:cNvSpPr>
            <a:spLocks noGrp="1"/>
          </p:cNvSpPr>
          <p:nvPr>
            <p:ph sz="quarter" idx="15"/>
          </p:nvPr>
        </p:nvSpPr>
        <p:spPr>
          <a:xfrm>
            <a:off x="6361200" y="1692000"/>
            <a:ext cx="5292000" cy="4428000"/>
          </a:xfrm>
        </p:spPr>
        <p:txBody>
          <a:bodyPr>
            <a:noAutofit/>
          </a:bodyPr>
          <a:lstStyle>
            <a:lvl1pPr>
              <a:defRPr sz="1639"/>
            </a:lvl1pPr>
            <a:lvl2pPr>
              <a:defRPr sz="1639"/>
            </a:lvl2pPr>
            <a:lvl3pPr>
              <a:defRPr sz="1274"/>
            </a:lvl3pPr>
            <a:lvl4pPr>
              <a:defRPr sz="1274"/>
            </a:lvl4pPr>
            <a:lvl5pPr>
              <a:defRPr sz="1274"/>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8" name="Text Placeholder 7"/>
          <p:cNvSpPr>
            <a:spLocks noGrp="1"/>
          </p:cNvSpPr>
          <p:nvPr>
            <p:ph type="body" sz="quarter" idx="13"/>
            <p:custDataLst>
              <p:tags r:id="rId1"/>
            </p:custDataLst>
          </p:nvPr>
        </p:nvSpPr>
        <p:spPr bwMode="auto">
          <a:xfrm>
            <a:off x="539999" y="1089595"/>
            <a:ext cx="11113200"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910"/>
              </a:spcBef>
              <a:spcAft>
                <a:spcPts val="364"/>
              </a:spcAft>
              <a:defRPr kumimoji="0" sz="1456" b="0" i="0" u="none" baseline="0">
                <a:solidFill>
                  <a:srgbClr val="000000"/>
                </a:solidFill>
                <a:latin typeface="Arial" panose="020B0604020202020204" pitchFamily="34" charset="0"/>
              </a:defRPr>
            </a:lvl1pPr>
          </a:lstStyle>
          <a:p>
            <a:pPr lvl="0"/>
            <a:r>
              <a:rPr lang="en-US" noProof="0"/>
              <a:t>Click to edit Master text styles</a:t>
            </a:r>
          </a:p>
        </p:txBody>
      </p:sp>
    </p:spTree>
    <p:extLst>
      <p:ext uri="{BB962C8B-B14F-4D97-AF65-F5344CB8AC3E}">
        <p14:creationId xmlns:p14="http://schemas.microsoft.com/office/powerpoint/2010/main" val="2927478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xt Style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5" name="Date Placeholder 4"/>
          <p:cNvSpPr>
            <a:spLocks noGrp="1"/>
          </p:cNvSpPr>
          <p:nvPr>
            <p:ph type="dt" sz="half" idx="10"/>
          </p:nvPr>
        </p:nvSpPr>
        <p:spPr/>
        <p:txBody>
          <a:bodyPr/>
          <a:lstStyle/>
          <a:p>
            <a:fld id="{490EC991-D05A-4ACD-A033-F72A70D310B2}" type="datetime1">
              <a:rPr lang="en-GB" noProof="0" smtClean="0"/>
              <a:t>01/03/2021</a:t>
            </a:fld>
            <a:endParaRPr lang="en-GB" noProof="0"/>
          </a:p>
        </p:txBody>
      </p:sp>
      <p:sp>
        <p:nvSpPr>
          <p:cNvPr id="6" name="Footer Placeholder 5"/>
          <p:cNvSpPr>
            <a:spLocks noGrp="1"/>
          </p:cNvSpPr>
          <p:nvPr>
            <p:ph type="ftr" sz="quarter" idx="11"/>
          </p:nvPr>
        </p:nvSpPr>
        <p:spPr/>
        <p:txBody>
          <a:bodyPr/>
          <a:lstStyle/>
          <a:p>
            <a:r>
              <a:rPr lang="en-GB" noProof="0"/>
              <a:t>© Lloyd’s</a:t>
            </a:r>
          </a:p>
        </p:txBody>
      </p:sp>
      <p:sp>
        <p:nvSpPr>
          <p:cNvPr id="10" name="Content Placeholder 9"/>
          <p:cNvSpPr>
            <a:spLocks noGrp="1"/>
          </p:cNvSpPr>
          <p:nvPr>
            <p:ph sz="quarter" idx="15"/>
          </p:nvPr>
        </p:nvSpPr>
        <p:spPr>
          <a:xfrm>
            <a:off x="540001" y="1692000"/>
            <a:ext cx="3564000" cy="4428000"/>
          </a:xfrm>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4" name="Content Placeholder 13"/>
          <p:cNvSpPr>
            <a:spLocks noGrp="1"/>
          </p:cNvSpPr>
          <p:nvPr>
            <p:ph sz="quarter" idx="16"/>
          </p:nvPr>
        </p:nvSpPr>
        <p:spPr>
          <a:xfrm>
            <a:off x="4314602" y="1692000"/>
            <a:ext cx="3564000" cy="4428000"/>
          </a:xfrm>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6" name="Content Placeholder 15"/>
          <p:cNvSpPr>
            <a:spLocks noGrp="1"/>
          </p:cNvSpPr>
          <p:nvPr>
            <p:ph sz="quarter" idx="17"/>
          </p:nvPr>
        </p:nvSpPr>
        <p:spPr>
          <a:xfrm>
            <a:off x="8089202" y="1692000"/>
            <a:ext cx="3564000" cy="4428000"/>
          </a:xfrm>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8" name="Text Placeholder 7"/>
          <p:cNvSpPr>
            <a:spLocks noGrp="1"/>
          </p:cNvSpPr>
          <p:nvPr>
            <p:ph type="body" sz="quarter" idx="13"/>
            <p:custDataLst>
              <p:tags r:id="rId1"/>
            </p:custDataLst>
          </p:nvPr>
        </p:nvSpPr>
        <p:spPr bwMode="auto">
          <a:xfrm>
            <a:off x="539999" y="1089595"/>
            <a:ext cx="11113200"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910"/>
              </a:spcBef>
              <a:spcAft>
                <a:spcPts val="364"/>
              </a:spcAft>
              <a:defRPr kumimoji="0" sz="1456" b="0" i="0" u="none" baseline="0">
                <a:solidFill>
                  <a:srgbClr val="000000"/>
                </a:solidFill>
                <a:latin typeface="Arial" panose="020B0604020202020204" pitchFamily="34" charset="0"/>
              </a:defRPr>
            </a:lvl1pPr>
          </a:lstStyle>
          <a:p>
            <a:pPr lvl="0"/>
            <a:r>
              <a:rPr lang="en-US" noProof="0"/>
              <a:t>Click to edit Master text styles</a:t>
            </a:r>
          </a:p>
        </p:txBody>
      </p:sp>
    </p:spTree>
    <p:extLst>
      <p:ext uri="{BB962C8B-B14F-4D97-AF65-F5344CB8AC3E}">
        <p14:creationId xmlns:p14="http://schemas.microsoft.com/office/powerpoint/2010/main" val="3492053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ext Style 5 + Blue">
    <p:bg>
      <p:bgPr>
        <a:solidFill>
          <a:schemeClr val="accent1"/>
        </a:solidFill>
        <a:effectLst/>
      </p:bgPr>
    </p:bg>
    <p:spTree>
      <p:nvGrpSpPr>
        <p:cNvPr id="1" name=""/>
        <p:cNvGrpSpPr/>
        <p:nvPr/>
      </p:nvGrpSpPr>
      <p:grpSpPr>
        <a:xfrm>
          <a:off x="0" y="0"/>
          <a:ext cx="0" cy="0"/>
          <a:chOff x="0" y="0"/>
          <a:chExt cx="0" cy="0"/>
        </a:xfrm>
      </p:grpSpPr>
      <p:cxnSp>
        <p:nvCxnSpPr>
          <p:cNvPr id="17" name="Straight Connector 16"/>
          <p:cNvCxnSpPr/>
          <p:nvPr/>
        </p:nvCxnSpPr>
        <p:spPr>
          <a:xfrm>
            <a:off x="539400" y="540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39400" y="540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solidFill>
                  <a:schemeClr val="tx1"/>
                </a:solidFill>
              </a:defRPr>
            </a:lvl1pPr>
          </a:lstStyle>
          <a:p>
            <a:r>
              <a:rPr lang="en-US" noProof="0"/>
              <a:t>Click to edit Master title style</a:t>
            </a:r>
            <a:endParaRPr lang="en-GB" noProof="0"/>
          </a:p>
        </p:txBody>
      </p:sp>
      <p:sp>
        <p:nvSpPr>
          <p:cNvPr id="5" name="Date Placeholder 4"/>
          <p:cNvSpPr>
            <a:spLocks noGrp="1"/>
          </p:cNvSpPr>
          <p:nvPr>
            <p:ph type="dt" sz="half" idx="10"/>
          </p:nvPr>
        </p:nvSpPr>
        <p:spPr/>
        <p:txBody>
          <a:bodyPr/>
          <a:lstStyle>
            <a:lvl1pPr>
              <a:defRPr>
                <a:solidFill>
                  <a:schemeClr val="tx1"/>
                </a:solidFill>
              </a:defRPr>
            </a:lvl1pPr>
          </a:lstStyle>
          <a:p>
            <a:fld id="{7DA383C4-000A-45B3-9B0E-882BABB4E4F0}" type="datetime1">
              <a:rPr lang="en-GB" noProof="0" smtClean="0"/>
              <a:t>01/03/2021</a:t>
            </a:fld>
            <a:endParaRPr lang="en-GB" noProof="0"/>
          </a:p>
        </p:txBody>
      </p:sp>
      <p:sp>
        <p:nvSpPr>
          <p:cNvPr id="6" name="Footer Placeholder 5"/>
          <p:cNvSpPr>
            <a:spLocks noGrp="1"/>
          </p:cNvSpPr>
          <p:nvPr>
            <p:ph type="ftr" sz="quarter" idx="11"/>
          </p:nvPr>
        </p:nvSpPr>
        <p:spPr/>
        <p:txBody>
          <a:bodyPr/>
          <a:lstStyle>
            <a:lvl1pPr>
              <a:defRPr>
                <a:solidFill>
                  <a:schemeClr val="tx1"/>
                </a:solidFill>
              </a:defRPr>
            </a:lvl1pPr>
          </a:lstStyle>
          <a:p>
            <a:r>
              <a:rPr lang="en-GB" noProof="0"/>
              <a:t>© Lloyd’s</a:t>
            </a:r>
          </a:p>
        </p:txBody>
      </p:sp>
      <p:sp>
        <p:nvSpPr>
          <p:cNvPr id="10" name="TextBox 9"/>
          <p:cNvSpPr txBox="1">
            <a:spLocks/>
          </p:cNvSpPr>
          <p:nvPr/>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825" noProof="0" smtClean="0">
                <a:solidFill>
                  <a:schemeClr val="tx1"/>
                </a:solidFill>
              </a:rPr>
              <a:pPr lvl="0"/>
              <a:t>‹#›</a:t>
            </a:fld>
            <a:endParaRPr lang="en-GB" sz="825" noProof="0">
              <a:solidFill>
                <a:schemeClr val="tx1"/>
              </a:solidFill>
            </a:endParaRPr>
          </a:p>
        </p:txBody>
      </p:sp>
      <p:sp>
        <p:nvSpPr>
          <p:cNvPr id="23" name="Content Placeholder 22"/>
          <p:cNvSpPr>
            <a:spLocks noGrp="1"/>
          </p:cNvSpPr>
          <p:nvPr>
            <p:ph sz="quarter" idx="15"/>
          </p:nvPr>
        </p:nvSpPr>
        <p:spPr>
          <a:xfrm>
            <a:off x="540001" y="1692000"/>
            <a:ext cx="3564000" cy="44280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5" name="Content Placeholder 24"/>
          <p:cNvSpPr>
            <a:spLocks noGrp="1"/>
          </p:cNvSpPr>
          <p:nvPr>
            <p:ph sz="quarter" idx="16"/>
          </p:nvPr>
        </p:nvSpPr>
        <p:spPr>
          <a:xfrm>
            <a:off x="4314602" y="1692000"/>
            <a:ext cx="3564000" cy="44280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7" name="Content Placeholder 26"/>
          <p:cNvSpPr>
            <a:spLocks noGrp="1"/>
          </p:cNvSpPr>
          <p:nvPr>
            <p:ph sz="quarter" idx="17"/>
          </p:nvPr>
        </p:nvSpPr>
        <p:spPr>
          <a:xfrm>
            <a:off x="8089202" y="1692000"/>
            <a:ext cx="3564000" cy="44280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cxnSp>
        <p:nvCxnSpPr>
          <p:cNvPr id="28" name="Straight Connector 27"/>
          <p:cNvCxnSpPr/>
          <p:nvPr/>
        </p:nvCxnSpPr>
        <p:spPr>
          <a:xfrm>
            <a:off x="539999" y="6318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39400" y="1512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30" name="Picture 2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40000" y="0"/>
            <a:ext cx="1361822" cy="410469"/>
          </a:xfrm>
          <a:prstGeom prst="rect">
            <a:avLst/>
          </a:prstGeom>
        </p:spPr>
      </p:pic>
      <p:sp>
        <p:nvSpPr>
          <p:cNvPr id="8" name="Text Placeholder 7"/>
          <p:cNvSpPr>
            <a:spLocks noGrp="1"/>
          </p:cNvSpPr>
          <p:nvPr>
            <p:ph type="body" sz="quarter" idx="13"/>
          </p:nvPr>
        </p:nvSpPr>
        <p:spPr>
          <a:xfrm>
            <a:off x="539999" y="1089595"/>
            <a:ext cx="11113200" cy="422405"/>
          </a:xfrm>
        </p:spPr>
        <p:txBody>
          <a:bodyPr tIns="36000" bIns="0">
            <a:noAutofit/>
          </a:bodyPr>
          <a:lstStyle>
            <a:lvl1pPr>
              <a:defRPr sz="1456">
                <a:solidFill>
                  <a:schemeClr val="tx1"/>
                </a:solidFill>
              </a:defRPr>
            </a:lvl1pPr>
          </a:lstStyle>
          <a:p>
            <a:pPr lvl="0"/>
            <a:r>
              <a:rPr lang="en-US" noProof="0"/>
              <a:t>Click to edit Master text styles</a:t>
            </a:r>
          </a:p>
        </p:txBody>
      </p:sp>
      <p:sp>
        <p:nvSpPr>
          <p:cNvPr id="13" name="TextBox 12"/>
          <p:cNvSpPr txBox="1">
            <a:spLocks/>
          </p:cNvSpPr>
          <p:nvPr/>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825" noProof="0" smtClean="0">
                <a:solidFill>
                  <a:schemeClr val="tx1"/>
                </a:solidFill>
              </a:rPr>
              <a:pPr lvl="0"/>
              <a:t>‹#›</a:t>
            </a:fld>
            <a:endParaRPr lang="en-GB" sz="825" noProof="0">
              <a:solidFill>
                <a:schemeClr val="tx1"/>
              </a:solidFill>
            </a:endParaRPr>
          </a:p>
        </p:txBody>
      </p:sp>
      <p:cxnSp>
        <p:nvCxnSpPr>
          <p:cNvPr id="14" name="Straight Connector 13"/>
          <p:cNvCxnSpPr/>
          <p:nvPr/>
        </p:nvCxnSpPr>
        <p:spPr>
          <a:xfrm>
            <a:off x="539999" y="6318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39400" y="1512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539400" y="540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539400" y="540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a:spLocks/>
          </p:cNvSpPr>
          <p:nvPr userDrawn="1"/>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825" noProof="0" smtClean="0">
                <a:solidFill>
                  <a:schemeClr val="tx1"/>
                </a:solidFill>
              </a:rPr>
              <a:pPr lvl="0"/>
              <a:t>‹#›</a:t>
            </a:fld>
            <a:endParaRPr lang="en-GB" sz="825" noProof="0">
              <a:solidFill>
                <a:schemeClr val="tx1"/>
              </a:solidFill>
            </a:endParaRPr>
          </a:p>
        </p:txBody>
      </p:sp>
      <p:cxnSp>
        <p:nvCxnSpPr>
          <p:cNvPr id="22" name="Straight Connector 21"/>
          <p:cNvCxnSpPr/>
          <p:nvPr userDrawn="1"/>
        </p:nvCxnSpPr>
        <p:spPr>
          <a:xfrm>
            <a:off x="539999" y="6318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539400" y="1512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916571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ext Style 5 + Dark Blue">
    <p:bg>
      <p:bgPr>
        <a:solidFill>
          <a:schemeClr val="tx2"/>
        </a:solidFill>
        <a:effectLst/>
      </p:bgPr>
    </p:bg>
    <p:spTree>
      <p:nvGrpSpPr>
        <p:cNvPr id="1" name=""/>
        <p:cNvGrpSpPr/>
        <p:nvPr/>
      </p:nvGrpSpPr>
      <p:grpSpPr>
        <a:xfrm>
          <a:off x="0" y="0"/>
          <a:ext cx="0" cy="0"/>
          <a:chOff x="0" y="0"/>
          <a:chExt cx="0" cy="0"/>
        </a:xfrm>
      </p:grpSpPr>
      <p:cxnSp>
        <p:nvCxnSpPr>
          <p:cNvPr id="17" name="Straight Connector 16"/>
          <p:cNvCxnSpPr/>
          <p:nvPr/>
        </p:nvCxnSpPr>
        <p:spPr>
          <a:xfrm>
            <a:off x="539400" y="540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39400" y="540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solidFill>
                  <a:schemeClr val="tx1"/>
                </a:solidFill>
              </a:defRPr>
            </a:lvl1pPr>
          </a:lstStyle>
          <a:p>
            <a:r>
              <a:rPr lang="en-US" noProof="0"/>
              <a:t>Click to edit Master title style</a:t>
            </a:r>
            <a:endParaRPr lang="en-GB" noProof="0"/>
          </a:p>
        </p:txBody>
      </p:sp>
      <p:sp>
        <p:nvSpPr>
          <p:cNvPr id="5" name="Date Placeholder 4"/>
          <p:cNvSpPr>
            <a:spLocks noGrp="1"/>
          </p:cNvSpPr>
          <p:nvPr>
            <p:ph type="dt" sz="half" idx="10"/>
          </p:nvPr>
        </p:nvSpPr>
        <p:spPr/>
        <p:txBody>
          <a:bodyPr/>
          <a:lstStyle>
            <a:lvl1pPr>
              <a:defRPr>
                <a:solidFill>
                  <a:schemeClr val="tx1"/>
                </a:solidFill>
              </a:defRPr>
            </a:lvl1pPr>
          </a:lstStyle>
          <a:p>
            <a:fld id="{7DA383C4-000A-45B3-9B0E-882BABB4E4F0}" type="datetime1">
              <a:rPr lang="en-GB" noProof="0" smtClean="0"/>
              <a:t>01/03/2021</a:t>
            </a:fld>
            <a:endParaRPr lang="en-GB" noProof="0"/>
          </a:p>
        </p:txBody>
      </p:sp>
      <p:sp>
        <p:nvSpPr>
          <p:cNvPr id="6" name="Footer Placeholder 5"/>
          <p:cNvSpPr>
            <a:spLocks noGrp="1"/>
          </p:cNvSpPr>
          <p:nvPr>
            <p:ph type="ftr" sz="quarter" idx="11"/>
          </p:nvPr>
        </p:nvSpPr>
        <p:spPr/>
        <p:txBody>
          <a:bodyPr/>
          <a:lstStyle>
            <a:lvl1pPr>
              <a:defRPr>
                <a:solidFill>
                  <a:schemeClr val="tx1"/>
                </a:solidFill>
              </a:defRPr>
            </a:lvl1pPr>
          </a:lstStyle>
          <a:p>
            <a:r>
              <a:rPr lang="en-GB" noProof="0"/>
              <a:t>© Lloyd’s</a:t>
            </a:r>
          </a:p>
        </p:txBody>
      </p:sp>
      <p:sp>
        <p:nvSpPr>
          <p:cNvPr id="10" name="TextBox 9"/>
          <p:cNvSpPr txBox="1">
            <a:spLocks/>
          </p:cNvSpPr>
          <p:nvPr/>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825" noProof="0" smtClean="0">
                <a:solidFill>
                  <a:schemeClr val="tx1"/>
                </a:solidFill>
              </a:rPr>
              <a:pPr lvl="0"/>
              <a:t>‹#›</a:t>
            </a:fld>
            <a:endParaRPr lang="en-GB" sz="825" noProof="0">
              <a:solidFill>
                <a:schemeClr val="tx1"/>
              </a:solidFill>
            </a:endParaRPr>
          </a:p>
        </p:txBody>
      </p:sp>
      <p:sp>
        <p:nvSpPr>
          <p:cNvPr id="23" name="Content Placeholder 22"/>
          <p:cNvSpPr>
            <a:spLocks noGrp="1"/>
          </p:cNvSpPr>
          <p:nvPr>
            <p:ph sz="quarter" idx="15"/>
          </p:nvPr>
        </p:nvSpPr>
        <p:spPr>
          <a:xfrm>
            <a:off x="540001" y="1692000"/>
            <a:ext cx="3564000" cy="44280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5" name="Content Placeholder 24"/>
          <p:cNvSpPr>
            <a:spLocks noGrp="1"/>
          </p:cNvSpPr>
          <p:nvPr>
            <p:ph sz="quarter" idx="16"/>
          </p:nvPr>
        </p:nvSpPr>
        <p:spPr>
          <a:xfrm>
            <a:off x="4314602" y="1692000"/>
            <a:ext cx="3564000" cy="44280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27" name="Content Placeholder 26"/>
          <p:cNvSpPr>
            <a:spLocks noGrp="1"/>
          </p:cNvSpPr>
          <p:nvPr>
            <p:ph sz="quarter" idx="17"/>
          </p:nvPr>
        </p:nvSpPr>
        <p:spPr>
          <a:xfrm>
            <a:off x="8089202" y="1692000"/>
            <a:ext cx="3564000" cy="4428000"/>
          </a:xfrm>
        </p:spPr>
        <p:txBody>
          <a:bodyPr>
            <a:no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cxnSp>
        <p:nvCxnSpPr>
          <p:cNvPr id="28" name="Straight Connector 27"/>
          <p:cNvCxnSpPr/>
          <p:nvPr/>
        </p:nvCxnSpPr>
        <p:spPr>
          <a:xfrm>
            <a:off x="539999" y="6318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39400" y="1512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30" name="Picture 29"/>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40000" y="0"/>
            <a:ext cx="1361822" cy="410469"/>
          </a:xfrm>
          <a:prstGeom prst="rect">
            <a:avLst/>
          </a:prstGeom>
        </p:spPr>
      </p:pic>
      <p:sp>
        <p:nvSpPr>
          <p:cNvPr id="8" name="Text Placeholder 7"/>
          <p:cNvSpPr>
            <a:spLocks noGrp="1"/>
          </p:cNvSpPr>
          <p:nvPr>
            <p:ph type="body" sz="quarter" idx="13"/>
          </p:nvPr>
        </p:nvSpPr>
        <p:spPr>
          <a:xfrm>
            <a:off x="539999" y="1089595"/>
            <a:ext cx="11113200" cy="422405"/>
          </a:xfrm>
        </p:spPr>
        <p:txBody>
          <a:bodyPr tIns="36000" bIns="0">
            <a:noAutofit/>
          </a:bodyPr>
          <a:lstStyle>
            <a:lvl1pPr>
              <a:defRPr sz="1456">
                <a:solidFill>
                  <a:schemeClr val="tx1"/>
                </a:solidFill>
              </a:defRPr>
            </a:lvl1pPr>
          </a:lstStyle>
          <a:p>
            <a:pPr lvl="0"/>
            <a:r>
              <a:rPr lang="en-US" noProof="0"/>
              <a:t>Click to edit Master text styles</a:t>
            </a:r>
          </a:p>
        </p:txBody>
      </p:sp>
      <p:sp>
        <p:nvSpPr>
          <p:cNvPr id="13" name="TextBox 12"/>
          <p:cNvSpPr txBox="1">
            <a:spLocks/>
          </p:cNvSpPr>
          <p:nvPr/>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825" noProof="0" smtClean="0">
                <a:solidFill>
                  <a:schemeClr val="tx1"/>
                </a:solidFill>
              </a:rPr>
              <a:pPr lvl="0"/>
              <a:t>‹#›</a:t>
            </a:fld>
            <a:endParaRPr lang="en-GB" sz="825" noProof="0">
              <a:solidFill>
                <a:schemeClr val="tx1"/>
              </a:solidFill>
            </a:endParaRPr>
          </a:p>
        </p:txBody>
      </p:sp>
      <p:cxnSp>
        <p:nvCxnSpPr>
          <p:cNvPr id="14" name="Straight Connector 13"/>
          <p:cNvCxnSpPr/>
          <p:nvPr/>
        </p:nvCxnSpPr>
        <p:spPr>
          <a:xfrm>
            <a:off x="539999" y="6318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39400" y="1512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539400" y="540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539400" y="540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a:spLocks/>
          </p:cNvSpPr>
          <p:nvPr userDrawn="1"/>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825" noProof="0" smtClean="0">
                <a:solidFill>
                  <a:schemeClr val="tx1"/>
                </a:solidFill>
              </a:rPr>
              <a:pPr lvl="0"/>
              <a:t>‹#›</a:t>
            </a:fld>
            <a:endParaRPr lang="en-GB" sz="825" noProof="0">
              <a:solidFill>
                <a:schemeClr val="tx1"/>
              </a:solidFill>
            </a:endParaRPr>
          </a:p>
        </p:txBody>
      </p:sp>
      <p:cxnSp>
        <p:nvCxnSpPr>
          <p:cNvPr id="22" name="Straight Connector 21"/>
          <p:cNvCxnSpPr/>
          <p:nvPr userDrawn="1"/>
        </p:nvCxnSpPr>
        <p:spPr>
          <a:xfrm>
            <a:off x="539999" y="6318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539400" y="1512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8926558"/>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ntent, Half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4" name="Content Placeholder 3"/>
          <p:cNvSpPr>
            <a:spLocks noGrp="1"/>
          </p:cNvSpPr>
          <p:nvPr>
            <p:ph sz="half" idx="2"/>
          </p:nvPr>
        </p:nvSpPr>
        <p:spPr>
          <a:xfrm>
            <a:off x="6184200" y="1692000"/>
            <a:ext cx="5468400" cy="2124000"/>
          </a:xfrm>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Date Placeholder 4"/>
          <p:cNvSpPr>
            <a:spLocks noGrp="1"/>
          </p:cNvSpPr>
          <p:nvPr>
            <p:ph type="dt" sz="half" idx="10"/>
          </p:nvPr>
        </p:nvSpPr>
        <p:spPr/>
        <p:txBody>
          <a:bodyPr/>
          <a:lstStyle/>
          <a:p>
            <a:fld id="{A771CE97-0115-4A3D-84B2-81ED58B4CBF3}" type="datetime1">
              <a:rPr lang="en-GB" noProof="0" smtClean="0"/>
              <a:t>01/03/2021</a:t>
            </a:fld>
            <a:endParaRPr lang="en-GB" noProof="0"/>
          </a:p>
        </p:txBody>
      </p:sp>
      <p:sp>
        <p:nvSpPr>
          <p:cNvPr id="6" name="Footer Placeholder 5"/>
          <p:cNvSpPr>
            <a:spLocks noGrp="1"/>
          </p:cNvSpPr>
          <p:nvPr>
            <p:ph type="ftr" sz="quarter" idx="11"/>
          </p:nvPr>
        </p:nvSpPr>
        <p:spPr/>
        <p:txBody>
          <a:bodyPr/>
          <a:lstStyle/>
          <a:p>
            <a:r>
              <a:rPr lang="en-GB" noProof="0"/>
              <a:t>© Lloyd’s</a:t>
            </a:r>
          </a:p>
        </p:txBody>
      </p:sp>
      <p:sp>
        <p:nvSpPr>
          <p:cNvPr id="9" name="Content Placeholder 3"/>
          <p:cNvSpPr>
            <a:spLocks noGrp="1"/>
          </p:cNvSpPr>
          <p:nvPr>
            <p:ph sz="half" idx="14"/>
          </p:nvPr>
        </p:nvSpPr>
        <p:spPr>
          <a:xfrm>
            <a:off x="6184200" y="3996000"/>
            <a:ext cx="5468400" cy="2124000"/>
          </a:xfrm>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0" name="Content Placeholder 9"/>
          <p:cNvSpPr>
            <a:spLocks noGrp="1"/>
          </p:cNvSpPr>
          <p:nvPr>
            <p:ph sz="quarter" idx="15"/>
          </p:nvPr>
        </p:nvSpPr>
        <p:spPr>
          <a:xfrm>
            <a:off x="539999" y="1692000"/>
            <a:ext cx="5468400" cy="4428000"/>
          </a:xfrm>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8" name="Text Placeholder 7"/>
          <p:cNvSpPr>
            <a:spLocks noGrp="1"/>
          </p:cNvSpPr>
          <p:nvPr>
            <p:ph type="body" sz="quarter" idx="13"/>
            <p:custDataLst>
              <p:tags r:id="rId1"/>
            </p:custDataLst>
          </p:nvPr>
        </p:nvSpPr>
        <p:spPr bwMode="auto">
          <a:xfrm>
            <a:off x="539999" y="1089595"/>
            <a:ext cx="11113200"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910"/>
              </a:spcBef>
              <a:spcAft>
                <a:spcPts val="364"/>
              </a:spcAft>
              <a:defRPr kumimoji="0" sz="1456" b="0" i="0" u="none" baseline="0">
                <a:solidFill>
                  <a:srgbClr val="000000"/>
                </a:solidFill>
                <a:latin typeface="Arial" panose="020B0604020202020204" pitchFamily="34" charset="0"/>
              </a:defRPr>
            </a:lvl1pPr>
          </a:lstStyle>
          <a:p>
            <a:pPr lvl="0"/>
            <a:r>
              <a:rPr lang="en-US" noProof="0"/>
              <a:t>Click to edit Master text styles</a:t>
            </a:r>
          </a:p>
        </p:txBody>
      </p:sp>
    </p:spTree>
    <p:extLst>
      <p:ext uri="{BB962C8B-B14F-4D97-AF65-F5344CB8AC3E}">
        <p14:creationId xmlns:p14="http://schemas.microsoft.com/office/powerpoint/2010/main" val="37208388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 Content, Third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5" name="Date Placeholder 4"/>
          <p:cNvSpPr>
            <a:spLocks noGrp="1"/>
          </p:cNvSpPr>
          <p:nvPr>
            <p:ph type="dt" sz="half" idx="10"/>
          </p:nvPr>
        </p:nvSpPr>
        <p:spPr/>
        <p:txBody>
          <a:bodyPr/>
          <a:lstStyle/>
          <a:p>
            <a:fld id="{E91365A3-8FA3-498B-B2B4-E7EC2557F524}" type="datetime1">
              <a:rPr lang="en-GB" noProof="0" smtClean="0"/>
              <a:t>01/03/2021</a:t>
            </a:fld>
            <a:endParaRPr lang="en-GB" noProof="0"/>
          </a:p>
        </p:txBody>
      </p:sp>
      <p:sp>
        <p:nvSpPr>
          <p:cNvPr id="6" name="Footer Placeholder 5"/>
          <p:cNvSpPr>
            <a:spLocks noGrp="1"/>
          </p:cNvSpPr>
          <p:nvPr>
            <p:ph type="ftr" sz="quarter" idx="11"/>
          </p:nvPr>
        </p:nvSpPr>
        <p:spPr/>
        <p:txBody>
          <a:bodyPr/>
          <a:lstStyle/>
          <a:p>
            <a:r>
              <a:rPr lang="en-GB" noProof="0"/>
              <a:t>© Lloyd’s</a:t>
            </a:r>
          </a:p>
        </p:txBody>
      </p:sp>
      <p:sp>
        <p:nvSpPr>
          <p:cNvPr id="9" name="Content Placeholder 8"/>
          <p:cNvSpPr>
            <a:spLocks noGrp="1"/>
          </p:cNvSpPr>
          <p:nvPr>
            <p:ph sz="quarter" idx="14"/>
          </p:nvPr>
        </p:nvSpPr>
        <p:spPr>
          <a:xfrm>
            <a:off x="540001" y="1692000"/>
            <a:ext cx="3564000" cy="4428000"/>
          </a:xfrm>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1" name="Content Placeholder 10"/>
          <p:cNvSpPr>
            <a:spLocks noGrp="1"/>
          </p:cNvSpPr>
          <p:nvPr>
            <p:ph sz="quarter" idx="15"/>
          </p:nvPr>
        </p:nvSpPr>
        <p:spPr>
          <a:xfrm>
            <a:off x="4314602" y="1692000"/>
            <a:ext cx="7338601" cy="4428000"/>
          </a:xfrm>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8" name="Text Placeholder 7"/>
          <p:cNvSpPr>
            <a:spLocks noGrp="1"/>
          </p:cNvSpPr>
          <p:nvPr>
            <p:ph type="body" sz="quarter" idx="13"/>
            <p:custDataLst>
              <p:tags r:id="rId1"/>
            </p:custDataLst>
          </p:nvPr>
        </p:nvSpPr>
        <p:spPr bwMode="auto">
          <a:xfrm>
            <a:off x="539999" y="1089595"/>
            <a:ext cx="11113200"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910"/>
              </a:spcBef>
              <a:spcAft>
                <a:spcPts val="364"/>
              </a:spcAft>
              <a:defRPr kumimoji="0" sz="1456" b="0" i="0" u="none" baseline="0">
                <a:solidFill>
                  <a:srgbClr val="000000"/>
                </a:solidFill>
                <a:latin typeface="Arial" panose="020B0604020202020204" pitchFamily="34" charset="0"/>
              </a:defRPr>
            </a:lvl1pPr>
          </a:lstStyle>
          <a:p>
            <a:pPr lvl="0"/>
            <a:r>
              <a:rPr lang="en-US" noProof="0"/>
              <a:t>Click to edit Master text styles</a:t>
            </a:r>
          </a:p>
        </p:txBody>
      </p:sp>
    </p:spTree>
    <p:extLst>
      <p:ext uri="{BB962C8B-B14F-4D97-AF65-F5344CB8AC3E}">
        <p14:creationId xmlns:p14="http://schemas.microsoft.com/office/powerpoint/2010/main" val="16878390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Content, Third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5" name="Date Placeholder 4"/>
          <p:cNvSpPr>
            <a:spLocks noGrp="1"/>
          </p:cNvSpPr>
          <p:nvPr>
            <p:ph type="dt" sz="half" idx="10"/>
          </p:nvPr>
        </p:nvSpPr>
        <p:spPr/>
        <p:txBody>
          <a:bodyPr/>
          <a:lstStyle/>
          <a:p>
            <a:fld id="{F6030E13-E47C-4C43-B339-D40C4AE5C270}" type="datetime1">
              <a:rPr lang="en-GB" noProof="0" smtClean="0"/>
              <a:t>01/03/2021</a:t>
            </a:fld>
            <a:endParaRPr lang="en-GB" noProof="0"/>
          </a:p>
        </p:txBody>
      </p:sp>
      <p:sp>
        <p:nvSpPr>
          <p:cNvPr id="6" name="Footer Placeholder 5"/>
          <p:cNvSpPr>
            <a:spLocks noGrp="1"/>
          </p:cNvSpPr>
          <p:nvPr>
            <p:ph type="ftr" sz="quarter" idx="11"/>
          </p:nvPr>
        </p:nvSpPr>
        <p:spPr/>
        <p:txBody>
          <a:bodyPr/>
          <a:lstStyle/>
          <a:p>
            <a:r>
              <a:rPr lang="en-GB" noProof="0"/>
              <a:t>© Lloyd’s</a:t>
            </a:r>
          </a:p>
        </p:txBody>
      </p:sp>
      <p:sp>
        <p:nvSpPr>
          <p:cNvPr id="8" name="Text Placeholder 7"/>
          <p:cNvSpPr>
            <a:spLocks noGrp="1"/>
          </p:cNvSpPr>
          <p:nvPr>
            <p:ph type="body" sz="quarter" idx="13"/>
            <p:custDataLst>
              <p:tags r:id="rId1"/>
            </p:custDataLst>
          </p:nvPr>
        </p:nvSpPr>
        <p:spPr bwMode="auto">
          <a:xfrm>
            <a:off x="539999" y="1089595"/>
            <a:ext cx="11113200"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910"/>
              </a:spcBef>
              <a:spcAft>
                <a:spcPts val="364"/>
              </a:spcAft>
              <a:defRPr kumimoji="0" sz="1456" b="0" i="0" u="none" baseline="0">
                <a:solidFill>
                  <a:srgbClr val="000000"/>
                </a:solidFill>
                <a:latin typeface="Arial" panose="020B0604020202020204" pitchFamily="34" charset="0"/>
              </a:defRPr>
            </a:lvl1pPr>
          </a:lstStyle>
          <a:p>
            <a:pPr lvl="0"/>
            <a:r>
              <a:rPr lang="en-US" noProof="0"/>
              <a:t>Click to edit Master text styles</a:t>
            </a:r>
          </a:p>
        </p:txBody>
      </p:sp>
      <p:sp>
        <p:nvSpPr>
          <p:cNvPr id="10" name="Content Placeholder 9"/>
          <p:cNvSpPr>
            <a:spLocks noGrp="1"/>
          </p:cNvSpPr>
          <p:nvPr>
            <p:ph sz="quarter" idx="15"/>
          </p:nvPr>
        </p:nvSpPr>
        <p:spPr>
          <a:xfrm>
            <a:off x="540001" y="1692000"/>
            <a:ext cx="3564000" cy="4428000"/>
          </a:xfrm>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2" name="Content Placeholder 11"/>
          <p:cNvSpPr>
            <a:spLocks noGrp="1"/>
          </p:cNvSpPr>
          <p:nvPr>
            <p:ph sz="quarter" idx="16"/>
          </p:nvPr>
        </p:nvSpPr>
        <p:spPr>
          <a:xfrm>
            <a:off x="4314602" y="1692000"/>
            <a:ext cx="7338601" cy="2124000"/>
          </a:xfrm>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4" name="Content Placeholder 13"/>
          <p:cNvSpPr>
            <a:spLocks noGrp="1"/>
          </p:cNvSpPr>
          <p:nvPr>
            <p:ph sz="quarter" idx="17"/>
          </p:nvPr>
        </p:nvSpPr>
        <p:spPr>
          <a:xfrm>
            <a:off x="4314602" y="3996000"/>
            <a:ext cx="7338601" cy="2124000"/>
          </a:xfrm>
        </p:spPr>
        <p:txBody>
          <a:bodyPr>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26654748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Disclaim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9999" y="540000"/>
            <a:ext cx="11113200" cy="972000"/>
          </a:xfrm>
        </p:spPr>
        <p:txBody>
          <a:bodyPr>
            <a:noAutofit/>
          </a:bodyPr>
          <a:lstStyle>
            <a:lvl1pPr>
              <a:defRPr/>
            </a:lvl1pPr>
          </a:lstStyle>
          <a:p>
            <a:r>
              <a:rPr lang="en-GB" noProof="0"/>
              <a:t>Disclaimer</a:t>
            </a:r>
          </a:p>
        </p:txBody>
      </p:sp>
      <p:sp>
        <p:nvSpPr>
          <p:cNvPr id="4" name="Date Placeholder 3"/>
          <p:cNvSpPr>
            <a:spLocks noGrp="1"/>
          </p:cNvSpPr>
          <p:nvPr>
            <p:ph type="dt" sz="half" idx="14"/>
          </p:nvPr>
        </p:nvSpPr>
        <p:spPr/>
        <p:txBody>
          <a:bodyPr/>
          <a:lstStyle/>
          <a:p>
            <a:fld id="{F1D55560-F4EA-4ADB-B6B4-67CD9ED41669}" type="datetime1">
              <a:rPr lang="en-GB" noProof="0" smtClean="0"/>
              <a:t>01/03/2021</a:t>
            </a:fld>
            <a:endParaRPr lang="en-GB" noProof="0"/>
          </a:p>
        </p:txBody>
      </p:sp>
      <p:sp>
        <p:nvSpPr>
          <p:cNvPr id="5" name="Footer Placeholder 4"/>
          <p:cNvSpPr>
            <a:spLocks noGrp="1"/>
          </p:cNvSpPr>
          <p:nvPr>
            <p:ph type="ftr" sz="quarter" idx="15"/>
          </p:nvPr>
        </p:nvSpPr>
        <p:spPr/>
        <p:txBody>
          <a:bodyPr/>
          <a:lstStyle/>
          <a:p>
            <a:r>
              <a:rPr lang="en-GB" noProof="0"/>
              <a:t>© Lloyd’s</a:t>
            </a:r>
          </a:p>
        </p:txBody>
      </p:sp>
      <p:sp>
        <p:nvSpPr>
          <p:cNvPr id="6" name="Rectangle 5"/>
          <p:cNvSpPr/>
          <p:nvPr>
            <p:custDataLst>
              <p:tags r:id="rId1"/>
            </p:custDataLst>
          </p:nvPr>
        </p:nvSpPr>
        <p:spPr>
          <a:xfrm>
            <a:off x="539999" y="1692004"/>
            <a:ext cx="11113200" cy="44280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l">
              <a:spcBef>
                <a:spcPts val="449"/>
              </a:spcBef>
              <a:spcAft>
                <a:spcPts val="449"/>
              </a:spcAft>
            </a:pPr>
            <a:r>
              <a:rPr lang="en-GB" sz="1274" noProof="0">
                <a:solidFill>
                  <a:schemeClr val="tx1"/>
                </a:solidFill>
              </a:rPr>
              <a:t>This information is not intended for distribution to, or use by, any person or entity in any jurisdiction or country where such distribution or use would be contrary to local law or regulation. It is the responsibility of any person publishing or communicating the contents of this document or communication, or any part thereof, to ensure compliance with all applicable legal and regulatory requirements.</a:t>
            </a:r>
          </a:p>
          <a:p>
            <a:pPr algn="l">
              <a:spcBef>
                <a:spcPts val="449"/>
              </a:spcBef>
              <a:spcAft>
                <a:spcPts val="449"/>
              </a:spcAft>
            </a:pPr>
            <a:r>
              <a:rPr lang="en-GB" sz="1274" noProof="0">
                <a:solidFill>
                  <a:schemeClr val="tx1"/>
                </a:solidFill>
              </a:rPr>
              <a:t>The content of this presentation does not represent a prospectus or invitation in connection with any solicitation of capital. Nor does it constitute an offer to sell securities or insurance, a solicitation or an offer to buy securities or insurance, or a distribution of securities in the United States or to a U.S. person, or in any other jurisdiction where it is contrary to local law. Such persons should inform themselves about and observe any applicable legal requirement.</a:t>
            </a:r>
          </a:p>
        </p:txBody>
      </p:sp>
    </p:spTree>
    <p:extLst>
      <p:ext uri="{BB962C8B-B14F-4D97-AF65-F5344CB8AC3E}">
        <p14:creationId xmlns:p14="http://schemas.microsoft.com/office/powerpoint/2010/main" val="267015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a:xfrm>
            <a:off x="4314003" y="1692004"/>
            <a:ext cx="3564000" cy="4428001"/>
          </a:xfrm>
        </p:spPr>
        <p:txBody>
          <a:bodyPr vert="horz" tIns="72000"/>
          <a:lstStyle>
            <a:lvl1pPr>
              <a:spcBef>
                <a:spcPts val="225"/>
              </a:spcBef>
              <a:spcAft>
                <a:spcPts val="225"/>
              </a:spcAft>
              <a:tabLst>
                <a:tab pos="2617185" algn="r"/>
              </a:tabLst>
              <a:defRPr>
                <a:solidFill>
                  <a:schemeClr val="accent1"/>
                </a:solidFill>
              </a:defRPr>
            </a:lvl1pPr>
            <a:lvl2pPr>
              <a:spcBef>
                <a:spcPts val="225"/>
              </a:spcBef>
              <a:spcAft>
                <a:spcPts val="225"/>
              </a:spcAft>
              <a:tabLst>
                <a:tab pos="2629092" algn="r"/>
              </a:tabLst>
              <a:defRPr/>
            </a:lvl2pPr>
            <a:lvl3pPr>
              <a:tabLst>
                <a:tab pos="2629092" algn="r"/>
              </a:tabLst>
              <a:defRPr/>
            </a:lvl3pPr>
            <a:lvl4pPr>
              <a:tabLst>
                <a:tab pos="2629092" algn="r"/>
              </a:tabLst>
              <a:defRPr/>
            </a:lvl4pPr>
            <a:lvl5pPr>
              <a:tabLst>
                <a:tab pos="2629092" algn="r"/>
              </a:tabLs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Date Placeholder 3"/>
          <p:cNvSpPr>
            <a:spLocks noGrp="1"/>
          </p:cNvSpPr>
          <p:nvPr>
            <p:ph type="dt" sz="half" idx="14"/>
          </p:nvPr>
        </p:nvSpPr>
        <p:spPr/>
        <p:txBody>
          <a:bodyPr/>
          <a:lstStyle/>
          <a:p>
            <a:fld id="{8DA6907E-8DE1-487B-B59A-E07D14F34A1E}" type="datetime1">
              <a:rPr lang="en-GB" smtClean="0"/>
              <a:t>01/03/2021</a:t>
            </a:fld>
            <a:endParaRPr lang="en-GB"/>
          </a:p>
        </p:txBody>
      </p:sp>
      <p:sp>
        <p:nvSpPr>
          <p:cNvPr id="5" name="Footer Placeholder 4"/>
          <p:cNvSpPr>
            <a:spLocks noGrp="1"/>
          </p:cNvSpPr>
          <p:nvPr>
            <p:ph type="ftr" sz="quarter" idx="15"/>
          </p:nvPr>
        </p:nvSpPr>
        <p:spPr/>
        <p:txBody>
          <a:bodyPr/>
          <a:lstStyle/>
          <a:p>
            <a:r>
              <a:rPr lang="en-GB"/>
              <a:t>© Lloyd’s</a:t>
            </a:r>
          </a:p>
        </p:txBody>
      </p:sp>
      <p:sp>
        <p:nvSpPr>
          <p:cNvPr id="9" name="Content Placeholder 2"/>
          <p:cNvSpPr>
            <a:spLocks noGrp="1"/>
          </p:cNvSpPr>
          <p:nvPr>
            <p:ph idx="16"/>
            <p:custDataLst>
              <p:tags r:id="rId2"/>
            </p:custDataLst>
          </p:nvPr>
        </p:nvSpPr>
        <p:spPr>
          <a:xfrm>
            <a:off x="8088602" y="1692004"/>
            <a:ext cx="3564000" cy="4428001"/>
          </a:xfrm>
        </p:spPr>
        <p:txBody>
          <a:bodyPr vert="horz" tIns="72000"/>
          <a:lstStyle>
            <a:lvl1pPr>
              <a:spcBef>
                <a:spcPts val="225"/>
              </a:spcBef>
              <a:spcAft>
                <a:spcPts val="225"/>
              </a:spcAft>
              <a:tabLst>
                <a:tab pos="2617185" algn="r"/>
              </a:tabLst>
              <a:defRPr>
                <a:solidFill>
                  <a:schemeClr val="accent1"/>
                </a:solidFill>
              </a:defRPr>
            </a:lvl1pPr>
            <a:lvl2pPr>
              <a:spcBef>
                <a:spcPts val="225"/>
              </a:spcBef>
              <a:spcAft>
                <a:spcPts val="225"/>
              </a:spcAft>
              <a:tabLst>
                <a:tab pos="2617185" algn="r"/>
              </a:tabLst>
              <a:defRPr/>
            </a:lvl2pPr>
            <a:lvl3pPr>
              <a:tabLst>
                <a:tab pos="2617185" algn="r"/>
              </a:tabLst>
              <a:defRPr/>
            </a:lvl3pPr>
            <a:lvl4pPr>
              <a:tabLst>
                <a:tab pos="2617185" algn="r"/>
              </a:tabLst>
              <a:defRPr/>
            </a:lvl4pPr>
            <a:lvl5pPr>
              <a:tabLst>
                <a:tab pos="2617185" algn="r"/>
              </a:tabLst>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2" name="Title 1"/>
          <p:cNvSpPr txBox="1">
            <a:spLocks/>
          </p:cNvSpPr>
          <p:nvPr>
            <p:custDataLst>
              <p:tags r:id="rId3"/>
            </p:custDataLst>
          </p:nvPr>
        </p:nvSpPr>
        <p:spPr>
          <a:xfrm>
            <a:off x="539402" y="1692004"/>
            <a:ext cx="3564000" cy="4428001"/>
          </a:xfrm>
          <a:prstGeom prst="rect">
            <a:avLst/>
          </a:prstGeom>
        </p:spPr>
        <p:txBody>
          <a:bodyPr vert="horz" lIns="0" tIns="53998" rIns="0" bIns="53998" rtlCol="0" anchor="t">
            <a:noAutofit/>
          </a:bodyPr>
          <a:lstStyle>
            <a:lvl1pPr algn="l" defTabSz="914400" rtl="0" eaLnBrk="1" latinLnBrk="0" hangingPunct="1">
              <a:lnSpc>
                <a:spcPct val="90000"/>
              </a:lnSpc>
              <a:spcBef>
                <a:spcPct val="0"/>
              </a:spcBef>
              <a:buNone/>
              <a:defRPr sz="4000" kern="1200">
                <a:solidFill>
                  <a:schemeClr val="accent1"/>
                </a:solidFill>
                <a:latin typeface="+mj-lt"/>
                <a:ea typeface="+mj-ea"/>
                <a:cs typeface="+mj-cs"/>
              </a:defRPr>
            </a:lvl1pPr>
          </a:lstStyle>
          <a:p>
            <a:r>
              <a:rPr lang="en-GB" sz="3647" noProof="0"/>
              <a:t>Contents</a:t>
            </a:r>
          </a:p>
        </p:txBody>
      </p:sp>
      <p:sp>
        <p:nvSpPr>
          <p:cNvPr id="7" name="Title 1"/>
          <p:cNvSpPr txBox="1">
            <a:spLocks/>
          </p:cNvSpPr>
          <p:nvPr>
            <p:custDataLst>
              <p:tags r:id="rId4"/>
            </p:custDataLst>
          </p:nvPr>
        </p:nvSpPr>
        <p:spPr>
          <a:xfrm>
            <a:off x="539402" y="1692004"/>
            <a:ext cx="3564000" cy="4428001"/>
          </a:xfrm>
          <a:prstGeom prst="rect">
            <a:avLst/>
          </a:prstGeom>
        </p:spPr>
        <p:txBody>
          <a:bodyPr vert="horz" lIns="0" tIns="53998" rIns="0" bIns="53998" rtlCol="0" anchor="t">
            <a:noAutofit/>
          </a:bodyPr>
          <a:lstStyle>
            <a:lvl1pPr algn="l" defTabSz="914400" rtl="0" eaLnBrk="1" latinLnBrk="0" hangingPunct="1">
              <a:lnSpc>
                <a:spcPct val="90000"/>
              </a:lnSpc>
              <a:spcBef>
                <a:spcPct val="0"/>
              </a:spcBef>
              <a:buNone/>
              <a:defRPr sz="4000" kern="1200">
                <a:solidFill>
                  <a:schemeClr val="accent1"/>
                </a:solidFill>
                <a:latin typeface="+mj-lt"/>
                <a:ea typeface="+mj-ea"/>
                <a:cs typeface="+mj-cs"/>
              </a:defRPr>
            </a:lvl1pPr>
          </a:lstStyle>
          <a:p>
            <a:r>
              <a:rPr lang="en-GB" sz="3647" noProof="0"/>
              <a:t>Contents</a:t>
            </a:r>
          </a:p>
        </p:txBody>
      </p:sp>
      <p:sp>
        <p:nvSpPr>
          <p:cNvPr id="8" name="Title 1"/>
          <p:cNvSpPr txBox="1">
            <a:spLocks/>
          </p:cNvSpPr>
          <p:nvPr userDrawn="1">
            <p:custDataLst>
              <p:tags r:id="rId5"/>
            </p:custDataLst>
          </p:nvPr>
        </p:nvSpPr>
        <p:spPr>
          <a:xfrm>
            <a:off x="539402" y="1692004"/>
            <a:ext cx="3564000" cy="4428001"/>
          </a:xfrm>
          <a:prstGeom prst="rect">
            <a:avLst/>
          </a:prstGeom>
        </p:spPr>
        <p:txBody>
          <a:bodyPr vert="horz" lIns="0" tIns="53998" rIns="0" bIns="53998" rtlCol="0" anchor="t">
            <a:noAutofit/>
          </a:bodyPr>
          <a:lstStyle>
            <a:lvl1pPr algn="l" defTabSz="914400" rtl="0" eaLnBrk="1" latinLnBrk="0" hangingPunct="1">
              <a:lnSpc>
                <a:spcPct val="90000"/>
              </a:lnSpc>
              <a:spcBef>
                <a:spcPct val="0"/>
              </a:spcBef>
              <a:buNone/>
              <a:defRPr sz="4000" kern="1200">
                <a:solidFill>
                  <a:schemeClr val="accent1"/>
                </a:solidFill>
                <a:latin typeface="+mj-lt"/>
                <a:ea typeface="+mj-ea"/>
                <a:cs typeface="+mj-cs"/>
              </a:defRPr>
            </a:lvl1pPr>
          </a:lstStyle>
          <a:p>
            <a:r>
              <a:rPr lang="en-GB" sz="3647" noProof="0"/>
              <a:t>Contents</a:t>
            </a:r>
          </a:p>
        </p:txBody>
      </p:sp>
    </p:spTree>
    <p:extLst>
      <p:ext uri="{BB962C8B-B14F-4D97-AF65-F5344CB8AC3E}">
        <p14:creationId xmlns:p14="http://schemas.microsoft.com/office/powerpoint/2010/main" val="34526110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En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630440" y="2685851"/>
            <a:ext cx="4931125" cy="1486299"/>
          </a:xfrm>
          <a:prstGeom prst="rect">
            <a:avLst/>
          </a:prstGeom>
        </p:spPr>
      </p:pic>
      <p:pic>
        <p:nvPicPr>
          <p:cNvPr id="3" name="Picture 2"/>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630440" y="2685851"/>
            <a:ext cx="4931125" cy="1486299"/>
          </a:xfrm>
          <a:prstGeom prst="rect">
            <a:avLst/>
          </a:prstGeom>
        </p:spPr>
      </p:pic>
      <p:pic>
        <p:nvPicPr>
          <p:cNvPr id="4" name="Picture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630440" y="2685851"/>
            <a:ext cx="4931125" cy="1486299"/>
          </a:xfrm>
          <a:prstGeom prst="rect">
            <a:avLst/>
          </a:prstGeom>
        </p:spPr>
      </p:pic>
    </p:spTree>
    <p:extLst>
      <p:ext uri="{BB962C8B-B14F-4D97-AF65-F5344CB8AC3E}">
        <p14:creationId xmlns:p14="http://schemas.microsoft.com/office/powerpoint/2010/main" val="313594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7" name="Picture Placeholder 6"/>
          <p:cNvSpPr>
            <a:spLocks noGrp="1"/>
          </p:cNvSpPr>
          <p:nvPr>
            <p:ph type="pic" sz="quarter" idx="12"/>
            <p:custDataLst>
              <p:tags r:id="rId1"/>
            </p:custDataLst>
          </p:nvPr>
        </p:nvSpPr>
        <p:spPr>
          <a:xfrm>
            <a:off x="0" y="0"/>
            <a:ext cx="12192000" cy="6858000"/>
          </a:xfrm>
        </p:spPr>
        <p:txBody>
          <a:bodyPr/>
          <a:lstStyle/>
          <a:p>
            <a:r>
              <a:rPr lang="en-US" noProof="0"/>
              <a:t>Click icon to add picture</a:t>
            </a:r>
            <a:endParaRPr lang="en-GB" noProof="0"/>
          </a:p>
        </p:txBody>
      </p:sp>
      <p:sp>
        <p:nvSpPr>
          <p:cNvPr id="2" name="Title 1"/>
          <p:cNvSpPr>
            <a:spLocks noGrp="1"/>
          </p:cNvSpPr>
          <p:nvPr>
            <p:ph type="title"/>
            <p:custDataLst>
              <p:tags r:id="rId2"/>
            </p:custDataLst>
          </p:nvPr>
        </p:nvSpPr>
        <p:spPr>
          <a:xfrm>
            <a:off x="539400" y="1514895"/>
            <a:ext cx="11112500" cy="795951"/>
          </a:xfrm>
        </p:spPr>
        <p:txBody>
          <a:bodyPr vert="horz" anchor="t" anchorCtr="0">
            <a:spAutoFit/>
          </a:bodyPr>
          <a:lstStyle>
            <a:lvl1pPr>
              <a:defRPr sz="3647"/>
            </a:lvl1pPr>
            <a:lvl2pPr>
              <a:lnSpc>
                <a:spcPct val="90000"/>
              </a:lnSpc>
              <a:defRPr sz="3647">
                <a:solidFill>
                  <a:schemeClr val="bg1"/>
                </a:solidFill>
                <a:latin typeface="+mj-lt"/>
              </a:defRPr>
            </a:lvl2pPr>
          </a:lstStyle>
          <a:p>
            <a:pPr lvl="0"/>
            <a:r>
              <a:rPr lang="en-US" noProof="0"/>
              <a:t>Click to edit Master title style</a:t>
            </a:r>
            <a:endParaRPr lang="en-GB" noProof="0"/>
          </a:p>
        </p:txBody>
      </p:sp>
      <p:sp>
        <p:nvSpPr>
          <p:cNvPr id="3" name="Text Placeholder 2"/>
          <p:cNvSpPr>
            <a:spLocks noGrp="1"/>
          </p:cNvSpPr>
          <p:nvPr>
            <p:ph type="body" idx="1"/>
          </p:nvPr>
        </p:nvSpPr>
        <p:spPr>
          <a:xfrm>
            <a:off x="539400" y="2284850"/>
            <a:ext cx="11112500" cy="280506"/>
          </a:xfrm>
        </p:spPr>
        <p:txBody>
          <a:bodyPr>
            <a:spAutoFit/>
          </a:bodyPr>
          <a:lstStyle>
            <a:lvl1pPr marL="0" indent="0">
              <a:buNone/>
              <a:defRPr sz="1823">
                <a:solidFill>
                  <a:schemeClr val="tx1"/>
                </a:solidFill>
              </a:defRPr>
            </a:lvl1pPr>
            <a:lvl2pPr marL="0" indent="0">
              <a:spcBef>
                <a:spcPts val="910"/>
              </a:spcBef>
              <a:buNone/>
              <a:defRPr sz="1823">
                <a:solidFill>
                  <a:schemeClr val="bg1"/>
                </a:solidFill>
              </a:defRPr>
            </a:lvl2pPr>
            <a:lvl3pPr marL="685850" indent="0">
              <a:buNone/>
              <a:defRPr sz="1350">
                <a:solidFill>
                  <a:schemeClr val="tx1">
                    <a:tint val="75000"/>
                  </a:schemeClr>
                </a:solidFill>
              </a:defRPr>
            </a:lvl3pPr>
            <a:lvl4pPr marL="1028775" indent="0">
              <a:buNone/>
              <a:defRPr sz="1199">
                <a:solidFill>
                  <a:schemeClr val="tx1">
                    <a:tint val="75000"/>
                  </a:schemeClr>
                </a:solidFill>
              </a:defRPr>
            </a:lvl4pPr>
            <a:lvl5pPr marL="1371701" indent="0">
              <a:buNone/>
              <a:defRPr sz="1199">
                <a:solidFill>
                  <a:schemeClr val="tx1">
                    <a:tint val="75000"/>
                  </a:schemeClr>
                </a:solidFill>
              </a:defRPr>
            </a:lvl5pPr>
            <a:lvl6pPr marL="1714625" indent="0">
              <a:buNone/>
              <a:defRPr sz="1199">
                <a:solidFill>
                  <a:schemeClr val="tx1">
                    <a:tint val="75000"/>
                  </a:schemeClr>
                </a:solidFill>
              </a:defRPr>
            </a:lvl6pPr>
            <a:lvl7pPr marL="2057550" indent="0">
              <a:buNone/>
              <a:defRPr sz="1199">
                <a:solidFill>
                  <a:schemeClr val="tx1">
                    <a:tint val="75000"/>
                  </a:schemeClr>
                </a:solidFill>
              </a:defRPr>
            </a:lvl7pPr>
            <a:lvl8pPr marL="2400476" indent="0">
              <a:buNone/>
              <a:defRPr sz="1199">
                <a:solidFill>
                  <a:schemeClr val="tx1">
                    <a:tint val="75000"/>
                  </a:schemeClr>
                </a:solidFill>
              </a:defRPr>
            </a:lvl8pPr>
            <a:lvl9pPr marL="2743400" indent="0">
              <a:buNone/>
              <a:defRPr sz="1199">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410803" y="6414089"/>
            <a:ext cx="2743200" cy="218521"/>
          </a:xfrm>
        </p:spPr>
        <p:txBody>
          <a:bodyPr/>
          <a:lstStyle/>
          <a:p>
            <a:fld id="{B8639A99-35CC-44AA-BF41-559EFC8F3081}" type="datetime1">
              <a:rPr lang="en-US" smtClean="0"/>
              <a:pPr/>
              <a:t>3/1/2021</a:t>
            </a:fld>
            <a:endParaRPr lang="en-US"/>
          </a:p>
        </p:txBody>
      </p:sp>
      <p:sp>
        <p:nvSpPr>
          <p:cNvPr id="5" name="Footer Placeholder 4"/>
          <p:cNvSpPr>
            <a:spLocks noGrp="1"/>
          </p:cNvSpPr>
          <p:nvPr>
            <p:ph type="ftr" sz="quarter" idx="11"/>
          </p:nvPr>
        </p:nvSpPr>
        <p:spPr/>
        <p:txBody>
          <a:bodyPr/>
          <a:lstStyle/>
          <a:p>
            <a:r>
              <a:rPr lang="en-US"/>
              <a:t>© Lloyd’s</a:t>
            </a:r>
          </a:p>
        </p:txBody>
      </p:sp>
    </p:spTree>
    <p:extLst>
      <p:ext uri="{BB962C8B-B14F-4D97-AF65-F5344CB8AC3E}">
        <p14:creationId xmlns:p14="http://schemas.microsoft.com/office/powerpoint/2010/main" val="4228954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999" y="540000"/>
            <a:ext cx="11113200" cy="972000"/>
          </a:xfrm>
        </p:spPr>
        <p:txBody>
          <a:bodyPr>
            <a:noAutofit/>
          </a:bodyPr>
          <a:lstStyle/>
          <a:p>
            <a:r>
              <a:rPr lang="en-US" noProof="0"/>
              <a:t>Click to edit Master title style</a:t>
            </a:r>
            <a:endParaRPr lang="en-GB" noProof="0"/>
          </a:p>
        </p:txBody>
      </p:sp>
      <p:sp>
        <p:nvSpPr>
          <p:cNvPr id="3" name="Content Placeholder 2"/>
          <p:cNvSpPr>
            <a:spLocks noGrp="1"/>
          </p:cNvSpPr>
          <p:nvPr>
            <p:ph idx="1"/>
            <p:custDataLst>
              <p:tags r:id="rId1"/>
            </p:custDataLst>
          </p:nvPr>
        </p:nvSpPr>
        <p:spPr>
          <a:xfrm>
            <a:off x="539400" y="1692004"/>
            <a:ext cx="11113200" cy="4428001"/>
          </a:xfrm>
        </p:spPr>
        <p:txBody>
          <a:bodyPr vert="horz"/>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Date Placeholder 3"/>
          <p:cNvSpPr>
            <a:spLocks noGrp="1"/>
          </p:cNvSpPr>
          <p:nvPr>
            <p:ph type="dt" sz="half" idx="14"/>
          </p:nvPr>
        </p:nvSpPr>
        <p:spPr/>
        <p:txBody>
          <a:bodyPr/>
          <a:lstStyle/>
          <a:p>
            <a:fld id="{51452A44-05C1-47E6-A00D-5D45C4F2C789}" type="datetime1">
              <a:rPr lang="en-GB" noProof="0" smtClean="0"/>
              <a:t>01/03/2021</a:t>
            </a:fld>
            <a:endParaRPr lang="en-GB" noProof="0"/>
          </a:p>
        </p:txBody>
      </p:sp>
      <p:sp>
        <p:nvSpPr>
          <p:cNvPr id="5" name="Footer Placeholder 4"/>
          <p:cNvSpPr>
            <a:spLocks noGrp="1"/>
          </p:cNvSpPr>
          <p:nvPr>
            <p:ph type="ftr" sz="quarter" idx="15"/>
          </p:nvPr>
        </p:nvSpPr>
        <p:spPr/>
        <p:txBody>
          <a:bodyPr/>
          <a:lstStyle/>
          <a:p>
            <a:r>
              <a:rPr lang="en-GB" noProof="0"/>
              <a:t>© Lloyd’s</a:t>
            </a:r>
          </a:p>
        </p:txBody>
      </p:sp>
      <p:sp>
        <p:nvSpPr>
          <p:cNvPr id="8" name="Text Placeholder 7"/>
          <p:cNvSpPr>
            <a:spLocks noGrp="1"/>
          </p:cNvSpPr>
          <p:nvPr>
            <p:ph type="body" sz="quarter" idx="13"/>
            <p:custDataLst>
              <p:tags r:id="rId2"/>
            </p:custDataLst>
          </p:nvPr>
        </p:nvSpPr>
        <p:spPr>
          <a:xfrm>
            <a:off x="539999" y="1089595"/>
            <a:ext cx="11113200" cy="422405"/>
          </a:xfrm>
        </p:spPr>
        <p:txBody>
          <a:bodyPr tIns="36000" bIns="0">
            <a:noAutofit/>
          </a:bodyPr>
          <a:lstStyle>
            <a:lvl1pPr>
              <a:defRPr sz="1456">
                <a:solidFill>
                  <a:schemeClr val="tx1"/>
                </a:solidFill>
              </a:defRPr>
            </a:lvl1pPr>
          </a:lstStyle>
          <a:p>
            <a:pPr lvl="0"/>
            <a:r>
              <a:rPr lang="en-US" noProof="0"/>
              <a:t>Click to edit Master text styles</a:t>
            </a:r>
          </a:p>
        </p:txBody>
      </p:sp>
    </p:spTree>
    <p:extLst>
      <p:ext uri="{BB962C8B-B14F-4D97-AF65-F5344CB8AC3E}">
        <p14:creationId xmlns:p14="http://schemas.microsoft.com/office/powerpoint/2010/main" val="3893986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custDataLst>
              <p:tags r:id="rId1"/>
            </p:custDataLst>
          </p:nvPr>
        </p:nvSpPr>
        <p:spPr>
          <a:xfrm>
            <a:off x="540001" y="1692004"/>
            <a:ext cx="5376614" cy="4428001"/>
          </a:xfrm>
        </p:spPr>
        <p:txBody>
          <a:bodyPr vert="horz">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Content Placeholder 3"/>
          <p:cNvSpPr>
            <a:spLocks noGrp="1"/>
          </p:cNvSpPr>
          <p:nvPr>
            <p:ph sz="half" idx="2"/>
            <p:custDataLst>
              <p:tags r:id="rId2"/>
            </p:custDataLst>
          </p:nvPr>
        </p:nvSpPr>
        <p:spPr>
          <a:xfrm>
            <a:off x="6275390" y="1692004"/>
            <a:ext cx="5377811" cy="4428001"/>
          </a:xfrm>
        </p:spPr>
        <p:txBody>
          <a:bodyPr vert="horz">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Date Placeholder 4"/>
          <p:cNvSpPr>
            <a:spLocks noGrp="1"/>
          </p:cNvSpPr>
          <p:nvPr>
            <p:ph type="dt" sz="half" idx="10"/>
          </p:nvPr>
        </p:nvSpPr>
        <p:spPr/>
        <p:txBody>
          <a:bodyPr/>
          <a:lstStyle/>
          <a:p>
            <a:fld id="{777C3003-9730-43CD-B161-E7E918D13895}" type="datetime1">
              <a:rPr lang="en-GB" noProof="0" smtClean="0"/>
              <a:t>01/03/2021</a:t>
            </a:fld>
            <a:endParaRPr lang="en-GB" noProof="0"/>
          </a:p>
        </p:txBody>
      </p:sp>
      <p:sp>
        <p:nvSpPr>
          <p:cNvPr id="6" name="Footer Placeholder 5"/>
          <p:cNvSpPr>
            <a:spLocks noGrp="1"/>
          </p:cNvSpPr>
          <p:nvPr>
            <p:ph type="ftr" sz="quarter" idx="11"/>
          </p:nvPr>
        </p:nvSpPr>
        <p:spPr/>
        <p:txBody>
          <a:bodyPr/>
          <a:lstStyle/>
          <a:p>
            <a:r>
              <a:rPr lang="en-GB" noProof="0"/>
              <a:t>© Lloyd’s</a:t>
            </a:r>
          </a:p>
        </p:txBody>
      </p:sp>
      <p:sp>
        <p:nvSpPr>
          <p:cNvPr id="8" name="Text Placeholder 7"/>
          <p:cNvSpPr>
            <a:spLocks noGrp="1"/>
          </p:cNvSpPr>
          <p:nvPr>
            <p:ph type="body" sz="quarter" idx="13"/>
            <p:custDataLst>
              <p:tags r:id="rId3"/>
            </p:custDataLst>
          </p:nvPr>
        </p:nvSpPr>
        <p:spPr bwMode="auto">
          <a:xfrm>
            <a:off x="539999" y="1089595"/>
            <a:ext cx="11113200"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910"/>
              </a:spcBef>
              <a:spcAft>
                <a:spcPts val="364"/>
              </a:spcAft>
              <a:defRPr kumimoji="0" sz="1456" b="0" i="0" u="none" baseline="0">
                <a:solidFill>
                  <a:srgbClr val="000000"/>
                </a:solidFill>
                <a:latin typeface="Arial" panose="020B0604020202020204" pitchFamily="34" charset="0"/>
              </a:defRPr>
            </a:lvl1pPr>
          </a:lstStyle>
          <a:p>
            <a:pPr lvl="0"/>
            <a:r>
              <a:rPr lang="en-US" noProof="0"/>
              <a:t>Click to edit Master text styles</a:t>
            </a:r>
          </a:p>
        </p:txBody>
      </p:sp>
    </p:spTree>
    <p:extLst>
      <p:ext uri="{BB962C8B-B14F-4D97-AF65-F5344CB8AC3E}">
        <p14:creationId xmlns:p14="http://schemas.microsoft.com/office/powerpoint/2010/main" val="2336118014"/>
      </p:ext>
    </p:extLst>
  </p:cSld>
  <p:clrMapOvr>
    <a:masterClrMapping/>
  </p:clrMapOvr>
  <p:extLst>
    <p:ext uri="{DCECCB84-F9BA-43D5-87BE-67443E8EF086}">
      <p15:sldGuideLst xmlns:p15="http://schemas.microsoft.com/office/powerpoint/2012/main">
        <p15:guide id="0" pos="4089">
          <p15:clr>
            <a:srgbClr val="FBAE40"/>
          </p15:clr>
        </p15:guide>
        <p15:guide id="1" pos="433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Date Placeholder 2"/>
          <p:cNvSpPr>
            <a:spLocks noGrp="1"/>
          </p:cNvSpPr>
          <p:nvPr>
            <p:ph type="dt" sz="half" idx="10"/>
          </p:nvPr>
        </p:nvSpPr>
        <p:spPr/>
        <p:txBody>
          <a:bodyPr/>
          <a:lstStyle/>
          <a:p>
            <a:fld id="{AA8452C4-C961-4B50-A82D-646FAFAB45EF}" type="datetime1">
              <a:rPr lang="en-GB" noProof="0" smtClean="0"/>
              <a:t>01/03/2021</a:t>
            </a:fld>
            <a:endParaRPr lang="en-GB" noProof="0"/>
          </a:p>
        </p:txBody>
      </p:sp>
      <p:sp>
        <p:nvSpPr>
          <p:cNvPr id="4" name="Footer Placeholder 3"/>
          <p:cNvSpPr>
            <a:spLocks noGrp="1"/>
          </p:cNvSpPr>
          <p:nvPr>
            <p:ph type="ftr" sz="quarter" idx="11"/>
          </p:nvPr>
        </p:nvSpPr>
        <p:spPr/>
        <p:txBody>
          <a:bodyPr/>
          <a:lstStyle/>
          <a:p>
            <a:r>
              <a:rPr lang="en-GB" noProof="0"/>
              <a:t>© Lloyd’s</a:t>
            </a:r>
          </a:p>
        </p:txBody>
      </p:sp>
      <p:sp>
        <p:nvSpPr>
          <p:cNvPr id="6" name="Text Placeholder 7"/>
          <p:cNvSpPr>
            <a:spLocks noGrp="1"/>
          </p:cNvSpPr>
          <p:nvPr>
            <p:ph type="body" sz="quarter" idx="13"/>
            <p:custDataLst>
              <p:tags r:id="rId1"/>
            </p:custDataLst>
          </p:nvPr>
        </p:nvSpPr>
        <p:spPr bwMode="auto">
          <a:xfrm>
            <a:off x="539999" y="1089595"/>
            <a:ext cx="11113200"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910"/>
              </a:spcBef>
              <a:spcAft>
                <a:spcPts val="364"/>
              </a:spcAft>
              <a:defRPr kumimoji="0" sz="1456" b="0" i="0" u="none" baseline="0">
                <a:solidFill>
                  <a:srgbClr val="000000"/>
                </a:solidFill>
                <a:latin typeface="Arial" panose="020B0604020202020204" pitchFamily="34" charset="0"/>
              </a:defRPr>
            </a:lvl1pPr>
          </a:lstStyle>
          <a:p>
            <a:pPr lvl="0"/>
            <a:r>
              <a:rPr lang="en-US" noProof="0"/>
              <a:t>Click to edit Master text styles</a:t>
            </a:r>
          </a:p>
        </p:txBody>
      </p:sp>
    </p:spTree>
    <p:extLst>
      <p:ext uri="{BB962C8B-B14F-4D97-AF65-F5344CB8AC3E}">
        <p14:creationId xmlns:p14="http://schemas.microsoft.com/office/powerpoint/2010/main" val="1111537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D1A862-4273-4B52-A757-10D4EA83CF08}" type="datetime1">
              <a:rPr lang="en-GB" noProof="0" smtClean="0"/>
              <a:t>01/03/2021</a:t>
            </a:fld>
            <a:endParaRPr lang="en-GB" noProof="0"/>
          </a:p>
        </p:txBody>
      </p:sp>
      <p:sp>
        <p:nvSpPr>
          <p:cNvPr id="3" name="Footer Placeholder 2"/>
          <p:cNvSpPr>
            <a:spLocks noGrp="1"/>
          </p:cNvSpPr>
          <p:nvPr>
            <p:ph type="ftr" sz="quarter" idx="11"/>
          </p:nvPr>
        </p:nvSpPr>
        <p:spPr/>
        <p:txBody>
          <a:bodyPr/>
          <a:lstStyle/>
          <a:p>
            <a:r>
              <a:rPr lang="en-GB" noProof="0"/>
              <a:t>© Lloyd’s</a:t>
            </a:r>
          </a:p>
        </p:txBody>
      </p:sp>
      <p:sp>
        <p:nvSpPr>
          <p:cNvPr id="8" name="TextBox 7"/>
          <p:cNvSpPr txBox="1">
            <a:spLocks/>
          </p:cNvSpPr>
          <p:nvPr/>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900" noProof="0" smtClean="0">
                <a:solidFill>
                  <a:schemeClr val="accent1"/>
                </a:solidFill>
              </a:rPr>
              <a:pPr lvl="0"/>
              <a:t>‹#›</a:t>
            </a:fld>
            <a:endParaRPr lang="en-GB" sz="900" noProof="0">
              <a:solidFill>
                <a:schemeClr val="accent1"/>
              </a:solidFill>
            </a:endParaRPr>
          </a:p>
        </p:txBody>
      </p:sp>
      <p:sp>
        <p:nvSpPr>
          <p:cNvPr id="12" name="TextBox 11"/>
          <p:cNvSpPr txBox="1">
            <a:spLocks/>
          </p:cNvSpPr>
          <p:nvPr/>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900" noProof="0" smtClean="0">
                <a:solidFill>
                  <a:schemeClr val="accent1"/>
                </a:solidFill>
              </a:rPr>
              <a:pPr lvl="0"/>
              <a:t>‹#›</a:t>
            </a:fld>
            <a:endParaRPr lang="en-GB" sz="900" noProof="0">
              <a:solidFill>
                <a:schemeClr val="accent1"/>
              </a:solidFill>
            </a:endParaRPr>
          </a:p>
        </p:txBody>
      </p:sp>
      <p:sp>
        <p:nvSpPr>
          <p:cNvPr id="16" name="TextBox 15"/>
          <p:cNvSpPr txBox="1">
            <a:spLocks/>
          </p:cNvSpPr>
          <p:nvPr/>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900" noProof="0" smtClean="0">
                <a:solidFill>
                  <a:schemeClr val="accent1"/>
                </a:solidFill>
              </a:rPr>
              <a:pPr lvl="0"/>
              <a:t>‹#›</a:t>
            </a:fld>
            <a:endParaRPr lang="en-GB" sz="900" noProof="0">
              <a:solidFill>
                <a:schemeClr val="accent1"/>
              </a:solidFill>
            </a:endParaRPr>
          </a:p>
        </p:txBody>
      </p:sp>
      <p:sp>
        <p:nvSpPr>
          <p:cNvPr id="4" name="Rectangle 3"/>
          <p:cNvSpPr/>
          <p:nvPr/>
        </p:nvSpPr>
        <p:spPr>
          <a:xfrm>
            <a:off x="0" y="1350646"/>
            <a:ext cx="12192000" cy="402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29" tIns="41614" rIns="83229" bIns="41614" numCol="1" spcCol="0" rtlCol="0" fromWordArt="0" anchor="ctr" anchorCtr="0" forceAA="0" compatLnSpc="1">
            <a:prstTxWarp prst="textNoShape">
              <a:avLst/>
            </a:prstTxWarp>
            <a:noAutofit/>
          </a:bodyPr>
          <a:lstStyle/>
          <a:p>
            <a:pPr algn="ctr"/>
            <a:endParaRPr lang="en-GB" sz="1639" noProof="0"/>
          </a:p>
        </p:txBody>
      </p:sp>
      <p:sp>
        <p:nvSpPr>
          <p:cNvPr id="9" name="TextBox 8"/>
          <p:cNvSpPr txBox="1">
            <a:spLocks/>
          </p:cNvSpPr>
          <p:nvPr/>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900" noProof="0" smtClean="0">
                <a:solidFill>
                  <a:schemeClr val="accent1"/>
                </a:solidFill>
              </a:rPr>
              <a:pPr lvl="0"/>
              <a:t>‹#›</a:t>
            </a:fld>
            <a:endParaRPr lang="en-GB" sz="900" noProof="0">
              <a:solidFill>
                <a:schemeClr val="accent1"/>
              </a:solidFill>
            </a:endParaRPr>
          </a:p>
        </p:txBody>
      </p:sp>
      <p:sp>
        <p:nvSpPr>
          <p:cNvPr id="10" name="Rectangle 9"/>
          <p:cNvSpPr/>
          <p:nvPr/>
        </p:nvSpPr>
        <p:spPr>
          <a:xfrm>
            <a:off x="0" y="1350646"/>
            <a:ext cx="12192000" cy="402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29" tIns="41614" rIns="83229" bIns="41614" numCol="1" spcCol="0" rtlCol="0" fromWordArt="0" anchor="ctr" anchorCtr="0" forceAA="0" compatLnSpc="1">
            <a:prstTxWarp prst="textNoShape">
              <a:avLst/>
            </a:prstTxWarp>
            <a:noAutofit/>
          </a:bodyPr>
          <a:lstStyle/>
          <a:p>
            <a:pPr algn="ctr"/>
            <a:endParaRPr lang="en-GB" sz="1639" noProof="0"/>
          </a:p>
        </p:txBody>
      </p:sp>
      <p:sp>
        <p:nvSpPr>
          <p:cNvPr id="11" name="TextBox 10"/>
          <p:cNvSpPr txBox="1">
            <a:spLocks/>
          </p:cNvSpPr>
          <p:nvPr userDrawn="1"/>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900" noProof="0" smtClean="0">
                <a:solidFill>
                  <a:schemeClr val="accent1"/>
                </a:solidFill>
              </a:rPr>
              <a:pPr lvl="0"/>
              <a:t>‹#›</a:t>
            </a:fld>
            <a:endParaRPr lang="en-GB" sz="900" noProof="0">
              <a:solidFill>
                <a:schemeClr val="accent1"/>
              </a:solidFill>
            </a:endParaRPr>
          </a:p>
        </p:txBody>
      </p:sp>
      <p:sp>
        <p:nvSpPr>
          <p:cNvPr id="13" name="Rectangle 12"/>
          <p:cNvSpPr/>
          <p:nvPr userDrawn="1"/>
        </p:nvSpPr>
        <p:spPr>
          <a:xfrm>
            <a:off x="0" y="1350646"/>
            <a:ext cx="12192000" cy="402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3229" tIns="41614" rIns="83229" bIns="41614" numCol="1" spcCol="0" rtlCol="0" fromWordArt="0" anchor="ctr" anchorCtr="0" forceAA="0" compatLnSpc="1">
            <a:prstTxWarp prst="textNoShape">
              <a:avLst/>
            </a:prstTxWarp>
            <a:noAutofit/>
          </a:bodyPr>
          <a:lstStyle/>
          <a:p>
            <a:pPr algn="ctr"/>
            <a:endParaRPr lang="en-GB" sz="1639" noProof="0"/>
          </a:p>
        </p:txBody>
      </p:sp>
    </p:spTree>
    <p:extLst>
      <p:ext uri="{BB962C8B-B14F-4D97-AF65-F5344CB8AC3E}">
        <p14:creationId xmlns:p14="http://schemas.microsoft.com/office/powerpoint/2010/main" val="2636470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Styl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Bef>
                <a:spcPts val="900"/>
              </a:spcBef>
              <a:defRPr sz="2185"/>
            </a:lvl1pPr>
            <a:lvl2pPr>
              <a:spcBef>
                <a:spcPts val="449"/>
              </a:spcBef>
              <a:defRPr sz="2185"/>
            </a:lvl2pPr>
            <a:lvl3pPr marL="378028" indent="-378028">
              <a:spcBef>
                <a:spcPts val="0"/>
              </a:spcBef>
              <a:defRPr sz="1639"/>
            </a:lvl3pPr>
            <a:lvl4pPr marL="756055" indent="-378028">
              <a:spcBef>
                <a:spcPts val="0"/>
              </a:spcBef>
              <a:defRPr sz="1639"/>
            </a:lvl4pPr>
            <a:lvl5pPr marL="1134082" indent="-378028">
              <a:spcBef>
                <a:spcPts val="0"/>
              </a:spcBef>
              <a:defRPr sz="1639"/>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Date Placeholder 3"/>
          <p:cNvSpPr>
            <a:spLocks noGrp="1"/>
          </p:cNvSpPr>
          <p:nvPr>
            <p:ph type="dt" sz="half" idx="14"/>
          </p:nvPr>
        </p:nvSpPr>
        <p:spPr/>
        <p:txBody>
          <a:bodyPr/>
          <a:lstStyle/>
          <a:p>
            <a:fld id="{78D130F4-81C5-483D-8FDB-27A7F24B83F4}" type="datetime1">
              <a:rPr lang="en-GB" noProof="0" smtClean="0"/>
              <a:t>01/03/2021</a:t>
            </a:fld>
            <a:endParaRPr lang="en-GB" noProof="0"/>
          </a:p>
        </p:txBody>
      </p:sp>
      <p:sp>
        <p:nvSpPr>
          <p:cNvPr id="5" name="Footer Placeholder 4"/>
          <p:cNvSpPr>
            <a:spLocks noGrp="1"/>
          </p:cNvSpPr>
          <p:nvPr>
            <p:ph type="ftr" sz="quarter" idx="15"/>
          </p:nvPr>
        </p:nvSpPr>
        <p:spPr/>
        <p:txBody>
          <a:bodyPr/>
          <a:lstStyle/>
          <a:p>
            <a:r>
              <a:rPr lang="en-GB" noProof="0"/>
              <a:t>© Lloyd’s</a:t>
            </a:r>
          </a:p>
        </p:txBody>
      </p:sp>
      <p:sp>
        <p:nvSpPr>
          <p:cNvPr id="6" name="Title 5"/>
          <p:cNvSpPr>
            <a:spLocks noGrp="1"/>
          </p:cNvSpPr>
          <p:nvPr>
            <p:ph type="title"/>
          </p:nvPr>
        </p:nvSpPr>
        <p:spPr/>
        <p:txBody>
          <a:bodyPr/>
          <a:lstStyle/>
          <a:p>
            <a:r>
              <a:rPr lang="en-US" noProof="0"/>
              <a:t>Click to edit Master title style</a:t>
            </a:r>
            <a:endParaRPr lang="en-GB" noProof="0"/>
          </a:p>
        </p:txBody>
      </p:sp>
      <p:sp>
        <p:nvSpPr>
          <p:cNvPr id="8" name="Text Placeholder 7"/>
          <p:cNvSpPr>
            <a:spLocks noGrp="1"/>
          </p:cNvSpPr>
          <p:nvPr>
            <p:ph type="body" sz="quarter" idx="13"/>
            <p:custDataLst>
              <p:tags r:id="rId1"/>
            </p:custDataLst>
          </p:nvPr>
        </p:nvSpPr>
        <p:spPr bwMode="auto">
          <a:xfrm>
            <a:off x="539999" y="1089595"/>
            <a:ext cx="11113200" cy="422405"/>
          </a:xfrm>
          <a:noFill/>
          <a:ln/>
          <a:effectLst/>
          <a:extLst>
            <a:ext uri="{909E8E84-426E-40DD-AFC4-6F175D3DCCD1}">
              <a14:hiddenFill xmlns:a14="http://schemas.microsoft.com/office/drawing/2010/main">
                <a:solidFill>
                  <a:srgbClr val="FFFFFF">
                    <a:alpha val="0"/>
                  </a:srgbClr>
                </a:solidFill>
              </a14:hiddenFill>
            </a:ext>
            <a:ext uri="{AF507438-7753-43E0-B8FC-AC1667EBCBE1}">
              <a14:hiddenEffects xmlns:a14="http://schemas.microsoft.com/office/drawing/2010/main">
                <a:effectLst>
                  <a:outerShdw blurRad="63500" dist="37357" dir="2700000" rotWithShape="0">
                    <a:scrgbClr r="0" g="0" b="0"/>
                  </a:outerShdw>
                </a:effectLst>
              </a14:hiddenEffects>
            </a:ext>
            <a:ext uri="{53640926-AAD7-44D8-BBD7-CCE9431645EC}">
              <a14:shadowObscured xmlns:a14="http://schemas.microsoft.com/office/drawing/2010/main"/>
            </a:ext>
          </a:extLst>
        </p:spPr>
        <p:txBody>
          <a:bodyPr vert="horz" wrap="square" lIns="0" tIns="36000" rIns="0" bIns="0" anchor="t" anchorCtr="0">
            <a:noAutofit/>
          </a:bodyPr>
          <a:lstStyle>
            <a:lvl1pPr marL="0" indent="0" algn="l">
              <a:lnSpc>
                <a:spcPct val="100000"/>
              </a:lnSpc>
              <a:spcBef>
                <a:spcPts val="910"/>
              </a:spcBef>
              <a:spcAft>
                <a:spcPts val="364"/>
              </a:spcAft>
              <a:defRPr kumimoji="0" sz="1456" b="0" i="0" u="none" baseline="0">
                <a:solidFill>
                  <a:srgbClr val="000000"/>
                </a:solidFill>
                <a:latin typeface="Arial" panose="020B0604020202020204" pitchFamily="34" charset="0"/>
              </a:defRPr>
            </a:lvl1pPr>
          </a:lstStyle>
          <a:p>
            <a:pPr lvl="0"/>
            <a:r>
              <a:rPr lang="en-US" noProof="0"/>
              <a:t>Click to edit Master text styles</a:t>
            </a:r>
          </a:p>
        </p:txBody>
      </p:sp>
    </p:spTree>
    <p:extLst>
      <p:ext uri="{BB962C8B-B14F-4D97-AF65-F5344CB8AC3E}">
        <p14:creationId xmlns:p14="http://schemas.microsoft.com/office/powerpoint/2010/main" val="264747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Text Style 1 + Bright blu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9999" y="540000"/>
            <a:ext cx="11113200" cy="972000"/>
          </a:xfrm>
        </p:spPr>
        <p:txBody>
          <a:bodyPr>
            <a:noAutofit/>
          </a:bodyPr>
          <a:lstStyle>
            <a:lvl1pPr>
              <a:defRPr>
                <a:solidFill>
                  <a:schemeClr val="bg1"/>
                </a:solidFill>
              </a:defRPr>
            </a:lvl1pPr>
          </a:lstStyle>
          <a:p>
            <a:r>
              <a:rPr lang="en-US" noProof="0"/>
              <a:t>Click to edit Master title style</a:t>
            </a:r>
            <a:endParaRPr lang="en-GB" noProof="0"/>
          </a:p>
        </p:txBody>
      </p:sp>
      <p:sp>
        <p:nvSpPr>
          <p:cNvPr id="3" name="Content Placeholder 2"/>
          <p:cNvSpPr>
            <a:spLocks noGrp="1"/>
          </p:cNvSpPr>
          <p:nvPr>
            <p:ph idx="1"/>
          </p:nvPr>
        </p:nvSpPr>
        <p:spPr/>
        <p:txBody>
          <a:bodyPr>
            <a:noAutofit/>
          </a:bodyPr>
          <a:lstStyle>
            <a:lvl1pPr>
              <a:spcBef>
                <a:spcPts val="900"/>
              </a:spcBef>
              <a:defRPr sz="2185">
                <a:solidFill>
                  <a:schemeClr val="bg1"/>
                </a:solidFill>
              </a:defRPr>
            </a:lvl1pPr>
            <a:lvl2pPr>
              <a:spcBef>
                <a:spcPts val="449"/>
              </a:spcBef>
              <a:defRPr sz="2185">
                <a:solidFill>
                  <a:schemeClr val="bg1"/>
                </a:solidFill>
              </a:defRPr>
            </a:lvl2pPr>
            <a:lvl3pPr marL="378028" indent="-378028">
              <a:spcBef>
                <a:spcPts val="0"/>
              </a:spcBef>
              <a:defRPr sz="1639">
                <a:solidFill>
                  <a:schemeClr val="bg1"/>
                </a:solidFill>
              </a:defRPr>
            </a:lvl3pPr>
            <a:lvl4pPr marL="756055" indent="-378028">
              <a:spcBef>
                <a:spcPts val="0"/>
              </a:spcBef>
              <a:defRPr sz="1639">
                <a:solidFill>
                  <a:schemeClr val="bg1"/>
                </a:solidFill>
              </a:defRPr>
            </a:lvl4pPr>
            <a:lvl5pPr marL="1134082" indent="-378028">
              <a:spcBef>
                <a:spcPts val="0"/>
              </a:spcBef>
              <a:defRPr sz="1639">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Date Placeholder 3"/>
          <p:cNvSpPr>
            <a:spLocks noGrp="1"/>
          </p:cNvSpPr>
          <p:nvPr>
            <p:ph type="dt" sz="half" idx="14"/>
          </p:nvPr>
        </p:nvSpPr>
        <p:spPr/>
        <p:txBody>
          <a:bodyPr/>
          <a:lstStyle>
            <a:lvl1pPr>
              <a:defRPr>
                <a:solidFill>
                  <a:schemeClr val="bg1"/>
                </a:solidFill>
              </a:defRPr>
            </a:lvl1pPr>
          </a:lstStyle>
          <a:p>
            <a:fld id="{AD03BCBE-75C0-47C5-8CA3-2FDC67A8448D}" type="datetime1">
              <a:rPr lang="en-GB" noProof="0" smtClean="0"/>
              <a:t>01/03/2021</a:t>
            </a:fld>
            <a:endParaRPr lang="en-GB" noProof="0"/>
          </a:p>
        </p:txBody>
      </p:sp>
      <p:sp>
        <p:nvSpPr>
          <p:cNvPr id="5" name="Footer Placeholder 4"/>
          <p:cNvSpPr>
            <a:spLocks noGrp="1"/>
          </p:cNvSpPr>
          <p:nvPr>
            <p:ph type="ftr" sz="quarter" idx="15"/>
          </p:nvPr>
        </p:nvSpPr>
        <p:spPr/>
        <p:txBody>
          <a:bodyPr/>
          <a:lstStyle>
            <a:lvl1pPr>
              <a:defRPr>
                <a:solidFill>
                  <a:schemeClr val="bg1"/>
                </a:solidFill>
              </a:defRPr>
            </a:lvl1pPr>
          </a:lstStyle>
          <a:p>
            <a:r>
              <a:rPr lang="en-GB" noProof="0"/>
              <a:t>© Lloyd’s</a:t>
            </a:r>
          </a:p>
        </p:txBody>
      </p:sp>
      <p:sp>
        <p:nvSpPr>
          <p:cNvPr id="22" name="TextBox 21"/>
          <p:cNvSpPr txBox="1">
            <a:spLocks/>
          </p:cNvSpPr>
          <p:nvPr/>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825" noProof="0" smtClean="0">
                <a:solidFill>
                  <a:schemeClr val="bg1"/>
                </a:solidFill>
              </a:rPr>
              <a:pPr lvl="0"/>
              <a:t>‹#›</a:t>
            </a:fld>
            <a:endParaRPr lang="en-GB" sz="825" noProof="0">
              <a:solidFill>
                <a:schemeClr val="bg1"/>
              </a:solidFill>
            </a:endParaRPr>
          </a:p>
        </p:txBody>
      </p:sp>
      <p:cxnSp>
        <p:nvCxnSpPr>
          <p:cNvPr id="25" name="Straight Connector 24"/>
          <p:cNvCxnSpPr/>
          <p:nvPr/>
        </p:nvCxnSpPr>
        <p:spPr>
          <a:xfrm>
            <a:off x="539999" y="6318000"/>
            <a:ext cx="111132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39400" y="1512000"/>
            <a:ext cx="111132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39400" y="540000"/>
            <a:ext cx="111132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40000" y="0"/>
            <a:ext cx="1361822" cy="410469"/>
          </a:xfrm>
          <a:prstGeom prst="rect">
            <a:avLst/>
          </a:prstGeom>
        </p:spPr>
      </p:pic>
      <p:sp>
        <p:nvSpPr>
          <p:cNvPr id="8" name="Text Placeholder 7"/>
          <p:cNvSpPr>
            <a:spLocks noGrp="1"/>
          </p:cNvSpPr>
          <p:nvPr>
            <p:ph type="body" sz="quarter" idx="13"/>
          </p:nvPr>
        </p:nvSpPr>
        <p:spPr>
          <a:xfrm>
            <a:off x="539999" y="1089595"/>
            <a:ext cx="11113200" cy="422405"/>
          </a:xfrm>
        </p:spPr>
        <p:txBody>
          <a:bodyPr tIns="36000" bIns="0">
            <a:noAutofit/>
          </a:bodyPr>
          <a:lstStyle>
            <a:lvl1pPr>
              <a:defRPr sz="1456">
                <a:solidFill>
                  <a:schemeClr val="bg1"/>
                </a:solidFill>
              </a:defRPr>
            </a:lvl1pPr>
          </a:lstStyle>
          <a:p>
            <a:pPr lvl="0"/>
            <a:r>
              <a:rPr lang="en-US" noProof="0"/>
              <a:t>Click to edit Master text styles</a:t>
            </a:r>
          </a:p>
        </p:txBody>
      </p:sp>
      <p:sp>
        <p:nvSpPr>
          <p:cNvPr id="12" name="TextBox 11"/>
          <p:cNvSpPr txBox="1">
            <a:spLocks/>
          </p:cNvSpPr>
          <p:nvPr/>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825" noProof="0" smtClean="0">
                <a:solidFill>
                  <a:schemeClr val="bg1"/>
                </a:solidFill>
              </a:rPr>
              <a:pPr lvl="0"/>
              <a:t>‹#›</a:t>
            </a:fld>
            <a:endParaRPr lang="en-GB" sz="825" noProof="0">
              <a:solidFill>
                <a:schemeClr val="bg1"/>
              </a:solidFill>
            </a:endParaRPr>
          </a:p>
        </p:txBody>
      </p:sp>
      <p:cxnSp>
        <p:nvCxnSpPr>
          <p:cNvPr id="13" name="Straight Connector 12"/>
          <p:cNvCxnSpPr/>
          <p:nvPr/>
        </p:nvCxnSpPr>
        <p:spPr>
          <a:xfrm>
            <a:off x="539999" y="6318000"/>
            <a:ext cx="111132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39400" y="1512000"/>
            <a:ext cx="111132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39400" y="540000"/>
            <a:ext cx="111132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p:cNvSpPr txBox="1">
            <a:spLocks/>
          </p:cNvSpPr>
          <p:nvPr userDrawn="1"/>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825" noProof="0" smtClean="0">
                <a:solidFill>
                  <a:schemeClr val="bg1"/>
                </a:solidFill>
              </a:rPr>
              <a:pPr lvl="0"/>
              <a:t>‹#›</a:t>
            </a:fld>
            <a:endParaRPr lang="en-GB" sz="825" noProof="0">
              <a:solidFill>
                <a:schemeClr val="bg1"/>
              </a:solidFill>
            </a:endParaRPr>
          </a:p>
        </p:txBody>
      </p:sp>
      <p:cxnSp>
        <p:nvCxnSpPr>
          <p:cNvPr id="18" name="Straight Connector 17"/>
          <p:cNvCxnSpPr/>
          <p:nvPr userDrawn="1"/>
        </p:nvCxnSpPr>
        <p:spPr>
          <a:xfrm>
            <a:off x="539999" y="6318000"/>
            <a:ext cx="111132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539400" y="1512000"/>
            <a:ext cx="111132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539400" y="540000"/>
            <a:ext cx="111132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1730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9999" y="540000"/>
            <a:ext cx="11113200" cy="972000"/>
          </a:xfrm>
          <a:prstGeom prst="rect">
            <a:avLst/>
          </a:prstGeom>
        </p:spPr>
        <p:txBody>
          <a:bodyPr vert="horz" lIns="0" tIns="216000" rIns="0" bIns="72000" rtlCol="0" anchor="t">
            <a:noAutofit/>
          </a:bodyPr>
          <a:lstStyle/>
          <a:p>
            <a:r>
              <a:rPr lang="en-US"/>
              <a:t>Click to edit Master title style</a:t>
            </a:r>
            <a:endParaRPr lang="en-GB"/>
          </a:p>
        </p:txBody>
      </p:sp>
      <p:sp>
        <p:nvSpPr>
          <p:cNvPr id="3" name="Text Placeholder 2"/>
          <p:cNvSpPr>
            <a:spLocks noGrp="1"/>
          </p:cNvSpPr>
          <p:nvPr>
            <p:ph type="body" idx="1"/>
            <p:custDataLst>
              <p:tags r:id="rId22"/>
            </p:custDataLst>
          </p:nvPr>
        </p:nvSpPr>
        <p:spPr>
          <a:xfrm>
            <a:off x="539400" y="1692000"/>
            <a:ext cx="11113200" cy="4428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5410803" y="6414089"/>
            <a:ext cx="2743200" cy="218521"/>
          </a:xfrm>
          <a:prstGeom prst="rect">
            <a:avLst/>
          </a:prstGeom>
        </p:spPr>
        <p:txBody>
          <a:bodyPr vert="horz" lIns="0" tIns="45720" rIns="0" bIns="45720" rtlCol="0" anchor="ctr">
            <a:spAutoFit/>
          </a:bodyPr>
          <a:lstStyle>
            <a:lvl1pPr algn="ctr">
              <a:defRPr lang="en-GB" sz="820" smtClean="0">
                <a:solidFill>
                  <a:schemeClr val="accent1"/>
                </a:solidFill>
              </a:defRPr>
            </a:lvl1pPr>
            <a:lvl2pPr marL="0" algn="ctr">
              <a:defRPr sz="819">
                <a:solidFill>
                  <a:schemeClr val="bg1"/>
                </a:solidFill>
              </a:defRPr>
            </a:lvl2pPr>
          </a:lstStyle>
          <a:p>
            <a:fld id="{E44AED3E-B587-44A9-B410-C0F28F70B84D}" type="datetime1">
              <a:rPr lang="en-US" smtClean="0"/>
              <a:pPr/>
              <a:t>3/1/2021</a:t>
            </a:fld>
            <a:endParaRPr lang="en-US"/>
          </a:p>
        </p:txBody>
      </p:sp>
      <p:sp>
        <p:nvSpPr>
          <p:cNvPr id="5" name="Footer Placeholder 4"/>
          <p:cNvSpPr>
            <a:spLocks noGrp="1"/>
          </p:cNvSpPr>
          <p:nvPr>
            <p:ph type="ftr" sz="quarter" idx="3"/>
          </p:nvPr>
        </p:nvSpPr>
        <p:spPr>
          <a:xfrm>
            <a:off x="539999" y="6414153"/>
            <a:ext cx="4114800" cy="218393"/>
          </a:xfrm>
          <a:prstGeom prst="rect">
            <a:avLst/>
          </a:prstGeom>
        </p:spPr>
        <p:txBody>
          <a:bodyPr vert="horz" lIns="0" tIns="45720" rIns="0" bIns="45720" rtlCol="0" anchor="ctr">
            <a:spAutoFit/>
          </a:bodyPr>
          <a:lstStyle>
            <a:lvl1pPr algn="l">
              <a:defRPr lang="en-GB" sz="819">
                <a:solidFill>
                  <a:schemeClr val="accent1"/>
                </a:solidFill>
              </a:defRPr>
            </a:lvl1pPr>
            <a:lvl2pPr marL="0" algn="l">
              <a:defRPr sz="819">
                <a:solidFill>
                  <a:schemeClr val="bg1"/>
                </a:solidFill>
              </a:defRPr>
            </a:lvl2pPr>
          </a:lstStyle>
          <a:p>
            <a:r>
              <a:rPr lang="en-GB"/>
              <a:t>© Lloyd’s</a:t>
            </a:r>
          </a:p>
        </p:txBody>
      </p:sp>
      <p:sp>
        <p:nvSpPr>
          <p:cNvPr id="17" name="TextBox 16"/>
          <p:cNvSpPr txBox="1">
            <a:spLocks/>
          </p:cNvSpPr>
          <p:nvPr/>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900" smtClean="0">
                <a:solidFill>
                  <a:schemeClr val="accent1"/>
                </a:solidFill>
              </a:rPr>
              <a:pPr lvl="0"/>
              <a:t>‹#›</a:t>
            </a:fld>
            <a:endParaRPr lang="en-GB" sz="900">
              <a:solidFill>
                <a:schemeClr val="accent1"/>
              </a:solidFill>
            </a:endParaRPr>
          </a:p>
        </p:txBody>
      </p:sp>
      <p:pic>
        <p:nvPicPr>
          <p:cNvPr id="24" name="Picture 23"/>
          <p:cNvPicPr>
            <a:picLocks noChangeAspect="1"/>
          </p:cNvPicPr>
          <p:nvPr userDrawn="1"/>
        </p:nvPicPr>
        <p:blipFill>
          <a:blip r:embed="rId26" cstate="print">
            <a:extLst>
              <a:ext uri="{28A0092B-C50C-407E-A947-70E740481C1C}">
                <a14:useLocalDpi xmlns:a14="http://schemas.microsoft.com/office/drawing/2010/main"/>
              </a:ext>
            </a:extLst>
          </a:blip>
          <a:stretch>
            <a:fillRect/>
          </a:stretch>
        </p:blipFill>
        <p:spPr>
          <a:xfrm>
            <a:off x="540000" y="0"/>
            <a:ext cx="1361822" cy="410469"/>
          </a:xfrm>
          <a:prstGeom prst="rect">
            <a:avLst/>
          </a:prstGeom>
        </p:spPr>
      </p:pic>
      <p:cxnSp>
        <p:nvCxnSpPr>
          <p:cNvPr id="26" name="Straight Connector 25"/>
          <p:cNvCxnSpPr/>
          <p:nvPr/>
        </p:nvCxnSpPr>
        <p:spPr>
          <a:xfrm>
            <a:off x="539400" y="540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39400" y="1512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39999" y="6318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empower - DO NOT DELETE!!!" hidden="1"/>
          <p:cNvSpPr/>
          <p:nvPr>
            <p:custDataLst>
              <p:tags r:id="rId23"/>
            </p:custDataLst>
          </p:nvPr>
        </p:nvSpPr>
        <p:spPr>
          <a:xfrm>
            <a:off x="0" y="0"/>
            <a:ext cx="0" cy="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41" err="1"/>
          </a:p>
        </p:txBody>
      </p:sp>
      <p:sp>
        <p:nvSpPr>
          <p:cNvPr id="12" name="TextBox 11"/>
          <p:cNvSpPr txBox="1">
            <a:spLocks/>
          </p:cNvSpPr>
          <p:nvPr/>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900" smtClean="0">
                <a:solidFill>
                  <a:schemeClr val="accent1"/>
                </a:solidFill>
              </a:rPr>
              <a:pPr lvl="0"/>
              <a:t>‹#›</a:t>
            </a:fld>
            <a:endParaRPr lang="en-GB" sz="900">
              <a:solidFill>
                <a:schemeClr val="accent1"/>
              </a:solidFill>
            </a:endParaRPr>
          </a:p>
        </p:txBody>
      </p:sp>
      <p:cxnSp>
        <p:nvCxnSpPr>
          <p:cNvPr id="14" name="Straight Connector 13"/>
          <p:cNvCxnSpPr/>
          <p:nvPr/>
        </p:nvCxnSpPr>
        <p:spPr>
          <a:xfrm>
            <a:off x="539400" y="540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39400" y="1512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39999" y="6318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empower - DO NOT DELETE!!!" hidden="1"/>
          <p:cNvSpPr/>
          <p:nvPr>
            <p:custDataLst>
              <p:tags r:id="rId24"/>
            </p:custDataLst>
          </p:nvPr>
        </p:nvSpPr>
        <p:spPr>
          <a:xfrm>
            <a:off x="0" y="0"/>
            <a:ext cx="0" cy="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41" err="1"/>
          </a:p>
        </p:txBody>
      </p:sp>
      <p:sp>
        <p:nvSpPr>
          <p:cNvPr id="19" name="TextBox 18"/>
          <p:cNvSpPr txBox="1">
            <a:spLocks/>
          </p:cNvSpPr>
          <p:nvPr/>
        </p:nvSpPr>
        <p:spPr>
          <a:xfrm>
            <a:off x="8910003" y="6400242"/>
            <a:ext cx="2743200" cy="246221"/>
          </a:xfrm>
          <a:prstGeom prst="rect">
            <a:avLst/>
          </a:prstGeom>
        </p:spPr>
        <p:txBody>
          <a:bodyPr vert="horz" lIns="0" tIns="34288" rIns="0" bIns="34288" rtlCol="0" anchor="ctr">
            <a:noAutofit/>
          </a:bodyPr>
          <a:lstStyle>
            <a:defPPr>
              <a:defRPr lang="en-US"/>
            </a:defPPr>
            <a:lvl1pPr algn="r">
              <a:defRPr sz="1000">
                <a:solidFill>
                  <a:schemeClr val="accent1"/>
                </a:solidFill>
              </a:defRPr>
            </a:lvl1pPr>
          </a:lstStyle>
          <a:p>
            <a:pPr lvl="0"/>
            <a:fld id="{377EB79C-4237-4EDF-B16A-CF67A8C936B9}" type="slidenum">
              <a:rPr lang="en-GB" sz="900" smtClean="0">
                <a:solidFill>
                  <a:schemeClr val="accent1"/>
                </a:solidFill>
              </a:rPr>
              <a:pPr lvl="0"/>
              <a:t>‹#›</a:t>
            </a:fld>
            <a:endParaRPr lang="en-GB" sz="900">
              <a:solidFill>
                <a:schemeClr val="accent1"/>
              </a:solidFill>
            </a:endParaRPr>
          </a:p>
        </p:txBody>
      </p:sp>
      <p:cxnSp>
        <p:nvCxnSpPr>
          <p:cNvPr id="21" name="Straight Connector 20"/>
          <p:cNvCxnSpPr/>
          <p:nvPr/>
        </p:nvCxnSpPr>
        <p:spPr>
          <a:xfrm>
            <a:off x="539400" y="540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39400" y="1512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9999" y="6318000"/>
            <a:ext cx="111132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empower - DO NOT DELETE!!!" hidden="1"/>
          <p:cNvSpPr/>
          <p:nvPr>
            <p:custDataLst>
              <p:tags r:id="rId25"/>
            </p:custDataLst>
          </p:nvPr>
        </p:nvSpPr>
        <p:spPr>
          <a:xfrm>
            <a:off x="0" y="0"/>
            <a:ext cx="0" cy="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41" err="1"/>
          </a:p>
        </p:txBody>
      </p:sp>
      <p:sp>
        <p:nvSpPr>
          <p:cNvPr id="7" name="MSIPCMContentMarking" descr="{&quot;HashCode&quot;:-829928686,&quot;Placement&quot;:&quot;Footer&quot;}">
            <a:extLst>
              <a:ext uri="{FF2B5EF4-FFF2-40B4-BE49-F238E27FC236}">
                <a16:creationId xmlns:a16="http://schemas.microsoft.com/office/drawing/2014/main" id="{539F9308-CA20-4DCE-B61B-5D9A5EC268E4}"/>
              </a:ext>
            </a:extLst>
          </p:cNvPr>
          <p:cNvSpPr txBox="1"/>
          <p:nvPr userDrawn="1"/>
        </p:nvSpPr>
        <p:spPr>
          <a:xfrm>
            <a:off x="5083812" y="6668368"/>
            <a:ext cx="2024381" cy="140167"/>
          </a:xfrm>
          <a:prstGeom prst="rect">
            <a:avLst/>
          </a:prstGeom>
          <a:noFill/>
        </p:spPr>
        <p:txBody>
          <a:bodyPr vert="horz" wrap="square" lIns="0" tIns="0" rIns="0" bIns="0" rtlCol="0" anchor="ctr" anchorCtr="1">
            <a:spAutoFit/>
          </a:bodyPr>
          <a:lstStyle/>
          <a:p>
            <a:pPr algn="ctr">
              <a:spcBef>
                <a:spcPts val="0"/>
              </a:spcBef>
              <a:spcAft>
                <a:spcPts val="0"/>
              </a:spcAft>
            </a:pPr>
            <a:r>
              <a:rPr lang="en-US" sz="911">
                <a:solidFill>
                  <a:srgbClr val="000000"/>
                </a:solidFill>
                <a:latin typeface="Calibri" panose="020F0502020204030204" pitchFamily="34" charset="0"/>
              </a:rPr>
              <a:t>Classification: Confidential</a:t>
            </a:r>
          </a:p>
        </p:txBody>
      </p:sp>
    </p:spTree>
    <p:extLst>
      <p:ext uri="{BB962C8B-B14F-4D97-AF65-F5344CB8AC3E}">
        <p14:creationId xmlns:p14="http://schemas.microsoft.com/office/powerpoint/2010/main" val="13616461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sldNum="0" hdr="0" dt="0"/>
  <p:txStyles>
    <p:titleStyle>
      <a:lvl1pPr algn="l" defTabSz="685850" rtl="0" eaLnBrk="1" latinLnBrk="0" hangingPunct="1">
        <a:lnSpc>
          <a:spcPct val="90000"/>
        </a:lnSpc>
        <a:spcBef>
          <a:spcPct val="0"/>
        </a:spcBef>
        <a:buNone/>
        <a:defRPr sz="2185" kern="1200">
          <a:solidFill>
            <a:schemeClr val="accent1"/>
          </a:solidFill>
          <a:latin typeface="+mj-lt"/>
          <a:ea typeface="+mj-ea"/>
          <a:cs typeface="+mj-cs"/>
        </a:defRPr>
      </a:lvl1pPr>
    </p:titleStyle>
    <p:bodyStyle>
      <a:lvl1pPr marL="0" indent="0" algn="l" defTabSz="685850" rtl="0" eaLnBrk="1" latinLnBrk="0" hangingPunct="1">
        <a:lnSpc>
          <a:spcPct val="100000"/>
        </a:lnSpc>
        <a:spcBef>
          <a:spcPts val="910"/>
        </a:spcBef>
        <a:spcAft>
          <a:spcPts val="364"/>
        </a:spcAft>
        <a:buFontTx/>
        <a:buNone/>
        <a:defRPr sz="1274" kern="1200">
          <a:solidFill>
            <a:schemeClr val="accent1"/>
          </a:solidFill>
          <a:latin typeface="+mn-lt"/>
          <a:ea typeface="+mn-ea"/>
          <a:cs typeface="+mn-cs"/>
        </a:defRPr>
      </a:lvl1pPr>
      <a:lvl2pPr marL="0" indent="0" algn="l" defTabSz="685850" rtl="0" eaLnBrk="1" latinLnBrk="0" hangingPunct="1">
        <a:lnSpc>
          <a:spcPct val="100000"/>
        </a:lnSpc>
        <a:spcBef>
          <a:spcPts val="364"/>
        </a:spcBef>
        <a:spcAft>
          <a:spcPts val="364"/>
        </a:spcAft>
        <a:buFontTx/>
        <a:buNone/>
        <a:defRPr sz="1274" kern="1200">
          <a:solidFill>
            <a:schemeClr val="tx1"/>
          </a:solidFill>
          <a:latin typeface="+mn-lt"/>
          <a:ea typeface="+mn-ea"/>
          <a:cs typeface="+mn-cs"/>
        </a:defRPr>
      </a:lvl2pPr>
      <a:lvl3pPr marL="245771" indent="-245771" algn="l" defTabSz="685850" rtl="0" eaLnBrk="1" latinLnBrk="0" hangingPunct="1">
        <a:lnSpc>
          <a:spcPct val="100000"/>
        </a:lnSpc>
        <a:spcBef>
          <a:spcPts val="0"/>
        </a:spcBef>
        <a:spcAft>
          <a:spcPts val="364"/>
        </a:spcAft>
        <a:buFont typeface="Arial" panose="020B0604020202020204" pitchFamily="34" charset="0"/>
        <a:buChar char="—"/>
        <a:defRPr sz="1092" kern="1200">
          <a:solidFill>
            <a:schemeClr val="tx1"/>
          </a:solidFill>
          <a:latin typeface="+mn-lt"/>
          <a:ea typeface="+mn-ea"/>
          <a:cs typeface="+mn-cs"/>
        </a:defRPr>
      </a:lvl3pPr>
      <a:lvl4pPr marL="491541" indent="-245771" algn="l" defTabSz="685850" rtl="0" eaLnBrk="1" latinLnBrk="0" hangingPunct="1">
        <a:lnSpc>
          <a:spcPct val="100000"/>
        </a:lnSpc>
        <a:spcBef>
          <a:spcPts val="0"/>
        </a:spcBef>
        <a:spcAft>
          <a:spcPts val="364"/>
        </a:spcAft>
        <a:buFont typeface="Arial" panose="020B0604020202020204" pitchFamily="34" charset="0"/>
        <a:buChar char="–"/>
        <a:defRPr sz="1092" kern="1200">
          <a:solidFill>
            <a:schemeClr val="tx1"/>
          </a:solidFill>
          <a:latin typeface="+mn-lt"/>
          <a:ea typeface="+mn-ea"/>
          <a:cs typeface="+mn-cs"/>
        </a:defRPr>
      </a:lvl4pPr>
      <a:lvl5pPr marL="737312" indent="-245771" algn="l" defTabSz="685850" rtl="0" eaLnBrk="1" latinLnBrk="0" hangingPunct="1">
        <a:lnSpc>
          <a:spcPct val="100000"/>
        </a:lnSpc>
        <a:spcBef>
          <a:spcPts val="0"/>
        </a:spcBef>
        <a:spcAft>
          <a:spcPts val="364"/>
        </a:spcAft>
        <a:buFont typeface="Arial" panose="020B0604020202020204" pitchFamily="34" charset="0"/>
        <a:buChar char="–"/>
        <a:defRPr sz="1092" kern="1200">
          <a:solidFill>
            <a:schemeClr val="tx1"/>
          </a:solidFill>
          <a:latin typeface="+mn-lt"/>
          <a:ea typeface="+mn-ea"/>
          <a:cs typeface="+mn-cs"/>
        </a:defRPr>
      </a:lvl5pPr>
      <a:lvl6pPr marL="1886088" indent="-171463" algn="l" defTabSz="68585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13" indent="-171463" algn="l" defTabSz="68585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38" indent="-171463" algn="l" defTabSz="68585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63" indent="-171463" algn="l" defTabSz="68585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0" rtl="0" eaLnBrk="1" latinLnBrk="0" hangingPunct="1">
        <a:defRPr sz="1350" kern="1200">
          <a:solidFill>
            <a:schemeClr val="tx1"/>
          </a:solidFill>
          <a:latin typeface="+mn-lt"/>
          <a:ea typeface="+mn-ea"/>
          <a:cs typeface="+mn-cs"/>
        </a:defRPr>
      </a:lvl1pPr>
      <a:lvl2pPr marL="342925" algn="l" defTabSz="685850" rtl="0" eaLnBrk="1" latinLnBrk="0" hangingPunct="1">
        <a:defRPr sz="1350" kern="1200">
          <a:solidFill>
            <a:schemeClr val="tx1"/>
          </a:solidFill>
          <a:latin typeface="+mn-lt"/>
          <a:ea typeface="+mn-ea"/>
          <a:cs typeface="+mn-cs"/>
        </a:defRPr>
      </a:lvl2pPr>
      <a:lvl3pPr marL="685850" algn="l" defTabSz="685850" rtl="0" eaLnBrk="1" latinLnBrk="0" hangingPunct="1">
        <a:defRPr sz="1350" kern="1200">
          <a:solidFill>
            <a:schemeClr val="tx1"/>
          </a:solidFill>
          <a:latin typeface="+mn-lt"/>
          <a:ea typeface="+mn-ea"/>
          <a:cs typeface="+mn-cs"/>
        </a:defRPr>
      </a:lvl3pPr>
      <a:lvl4pPr marL="1028775" algn="l" defTabSz="685850" rtl="0" eaLnBrk="1" latinLnBrk="0" hangingPunct="1">
        <a:defRPr sz="1350" kern="1200">
          <a:solidFill>
            <a:schemeClr val="tx1"/>
          </a:solidFill>
          <a:latin typeface="+mn-lt"/>
          <a:ea typeface="+mn-ea"/>
          <a:cs typeface="+mn-cs"/>
        </a:defRPr>
      </a:lvl4pPr>
      <a:lvl5pPr marL="1371701" algn="l" defTabSz="685850" rtl="0" eaLnBrk="1" latinLnBrk="0" hangingPunct="1">
        <a:defRPr sz="1350" kern="1200">
          <a:solidFill>
            <a:schemeClr val="tx1"/>
          </a:solidFill>
          <a:latin typeface="+mn-lt"/>
          <a:ea typeface="+mn-ea"/>
          <a:cs typeface="+mn-cs"/>
        </a:defRPr>
      </a:lvl5pPr>
      <a:lvl6pPr marL="1714625" algn="l" defTabSz="685850" rtl="0" eaLnBrk="1" latinLnBrk="0" hangingPunct="1">
        <a:defRPr sz="1350" kern="1200">
          <a:solidFill>
            <a:schemeClr val="tx1"/>
          </a:solidFill>
          <a:latin typeface="+mn-lt"/>
          <a:ea typeface="+mn-ea"/>
          <a:cs typeface="+mn-cs"/>
        </a:defRPr>
      </a:lvl6pPr>
      <a:lvl7pPr marL="2057550" algn="l" defTabSz="685850" rtl="0" eaLnBrk="1" latinLnBrk="0" hangingPunct="1">
        <a:defRPr sz="1350" kern="1200">
          <a:solidFill>
            <a:schemeClr val="tx1"/>
          </a:solidFill>
          <a:latin typeface="+mn-lt"/>
          <a:ea typeface="+mn-ea"/>
          <a:cs typeface="+mn-cs"/>
        </a:defRPr>
      </a:lvl7pPr>
      <a:lvl8pPr marL="2400476" algn="l" defTabSz="685850" rtl="0" eaLnBrk="1" latinLnBrk="0" hangingPunct="1">
        <a:defRPr sz="1350" kern="1200">
          <a:solidFill>
            <a:schemeClr val="tx1"/>
          </a:solidFill>
          <a:latin typeface="+mn-lt"/>
          <a:ea typeface="+mn-ea"/>
          <a:cs typeface="+mn-cs"/>
        </a:defRPr>
      </a:lvl8pPr>
      <a:lvl9pPr marL="2743400" algn="l" defTabSz="68585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176">
          <p15:clr>
            <a:srgbClr val="F26B43"/>
          </p15:clr>
        </p15:guide>
        <p15:guide id="1" pos="357">
          <p15:clr>
            <a:srgbClr val="F26B43"/>
          </p15:clr>
        </p15:guide>
        <p15:guide id="2" orient="horz" pos="4236">
          <p15:clr>
            <a:srgbClr val="F26B43"/>
          </p15:clr>
        </p15:guide>
        <p15:guide id="3" pos="4214">
          <p15:clr>
            <a:srgbClr val="F26B43"/>
          </p15:clr>
        </p15:guide>
        <p15:guide id="4" pos="8070">
          <p15:clr>
            <a:srgbClr val="F26B43"/>
          </p15:clr>
        </p15:guide>
        <p15:guide id="5" orient="horz" pos="374">
          <p15:clr>
            <a:srgbClr val="F26B43"/>
          </p15:clr>
        </p15:guide>
        <p15:guide id="6" orient="horz" pos="104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717" y="1514970"/>
            <a:ext cx="8334045" cy="1603608"/>
          </a:xfrm>
        </p:spPr>
        <p:txBody>
          <a:bodyPr/>
          <a:lstStyle/>
          <a:p>
            <a:r>
              <a:rPr lang="en-GB" dirty="0"/>
              <a:t>Delegated Contract Manager</a:t>
            </a:r>
            <a:br>
              <a:rPr lang="en-GB" dirty="0"/>
            </a:br>
            <a:r>
              <a:rPr lang="en-GB" sz="2916" i="1" dirty="0"/>
              <a:t>Contract Builder and Contract Manager High Level Workflows</a:t>
            </a:r>
            <a:endParaRPr lang="en-GB" i="1" dirty="0"/>
          </a:p>
        </p:txBody>
      </p:sp>
    </p:spTree>
    <p:extLst>
      <p:ext uri="{BB962C8B-B14F-4D97-AF65-F5344CB8AC3E}">
        <p14:creationId xmlns:p14="http://schemas.microsoft.com/office/powerpoint/2010/main" val="1081788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F2E5D-3877-427C-A69C-3134CF2CAC2F}"/>
              </a:ext>
            </a:extLst>
          </p:cNvPr>
          <p:cNvSpPr>
            <a:spLocks noGrp="1"/>
          </p:cNvSpPr>
          <p:nvPr>
            <p:ph type="title"/>
          </p:nvPr>
        </p:nvSpPr>
        <p:spPr/>
        <p:txBody>
          <a:bodyPr/>
          <a:lstStyle/>
          <a:p>
            <a:r>
              <a:rPr lang="en-US"/>
              <a:t>Release 1 – Register binder</a:t>
            </a:r>
            <a:endParaRPr lang="en-GB"/>
          </a:p>
        </p:txBody>
      </p:sp>
      <p:sp>
        <p:nvSpPr>
          <p:cNvPr id="3" name="Footer Placeholder 2">
            <a:extLst>
              <a:ext uri="{FF2B5EF4-FFF2-40B4-BE49-F238E27FC236}">
                <a16:creationId xmlns:a16="http://schemas.microsoft.com/office/drawing/2014/main" id="{B6BCF22C-1A0A-479C-B062-9A1330083AA5}"/>
              </a:ext>
            </a:extLst>
          </p:cNvPr>
          <p:cNvSpPr>
            <a:spLocks noGrp="1"/>
          </p:cNvSpPr>
          <p:nvPr>
            <p:ph type="ftr" sz="quarter" idx="11"/>
          </p:nvPr>
        </p:nvSpPr>
        <p:spPr/>
        <p:txBody>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GB" sz="819" b="0" i="0" u="none" strike="noStrike" kern="1200" cap="none" spc="0" normalizeH="0" baseline="0" noProof="0">
                <a:ln>
                  <a:noFill/>
                </a:ln>
                <a:solidFill>
                  <a:srgbClr val="1E35BF"/>
                </a:solidFill>
                <a:effectLst/>
                <a:uLnTx/>
                <a:uFillTx/>
                <a:latin typeface="Arial"/>
                <a:ea typeface="+mn-ea"/>
                <a:cs typeface="+mn-cs"/>
              </a:rPr>
              <a:t>© Lloyd’s</a:t>
            </a:r>
          </a:p>
        </p:txBody>
      </p:sp>
      <p:sp>
        <p:nvSpPr>
          <p:cNvPr id="4" name="Text Placeholder 3">
            <a:extLst>
              <a:ext uri="{FF2B5EF4-FFF2-40B4-BE49-F238E27FC236}">
                <a16:creationId xmlns:a16="http://schemas.microsoft.com/office/drawing/2014/main" id="{C3A74A9F-7A90-42DA-9715-B90394F2BA60}"/>
              </a:ext>
            </a:extLst>
          </p:cNvPr>
          <p:cNvSpPr>
            <a:spLocks noGrp="1"/>
          </p:cNvSpPr>
          <p:nvPr>
            <p:ph type="body" sz="quarter" idx="13"/>
          </p:nvPr>
        </p:nvSpPr>
        <p:spPr/>
        <p:txBody>
          <a:bodyPr/>
          <a:lstStyle/>
          <a:p>
            <a:r>
              <a:rPr lang="en-GB"/>
              <a:t>Contract Manager </a:t>
            </a:r>
          </a:p>
        </p:txBody>
      </p:sp>
      <p:cxnSp>
        <p:nvCxnSpPr>
          <p:cNvPr id="5" name="Straight Connector 4">
            <a:extLst>
              <a:ext uri="{FF2B5EF4-FFF2-40B4-BE49-F238E27FC236}">
                <a16:creationId xmlns:a16="http://schemas.microsoft.com/office/drawing/2014/main" id="{5864FF94-2A4F-4D46-97E6-8615F66A438E}"/>
              </a:ext>
            </a:extLst>
          </p:cNvPr>
          <p:cNvCxnSpPr>
            <a:cxnSpLocks/>
          </p:cNvCxnSpPr>
          <p:nvPr/>
        </p:nvCxnSpPr>
        <p:spPr>
          <a:xfrm>
            <a:off x="1801963" y="3680739"/>
            <a:ext cx="8719756" cy="0"/>
          </a:xfrm>
          <a:prstGeom prst="line">
            <a:avLst/>
          </a:prstGeom>
          <a:ln w="19050">
            <a:solidFill>
              <a:schemeClr val="tx2">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6466319-2DCA-4E79-8A3E-6440CECFB335}"/>
              </a:ext>
            </a:extLst>
          </p:cNvPr>
          <p:cNvCxnSpPr>
            <a:cxnSpLocks/>
          </p:cNvCxnSpPr>
          <p:nvPr/>
        </p:nvCxnSpPr>
        <p:spPr>
          <a:xfrm>
            <a:off x="2734079" y="2434769"/>
            <a:ext cx="0" cy="2856729"/>
          </a:xfrm>
          <a:prstGeom prst="line">
            <a:avLst/>
          </a:prstGeom>
          <a:ln w="19050">
            <a:solidFill>
              <a:schemeClr val="tx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E6D8E37A-E69A-4C8D-837D-CAC8C540055F}"/>
              </a:ext>
            </a:extLst>
          </p:cNvPr>
          <p:cNvGrpSpPr/>
          <p:nvPr/>
        </p:nvGrpSpPr>
        <p:grpSpPr>
          <a:xfrm>
            <a:off x="1912024" y="3901595"/>
            <a:ext cx="247611" cy="422374"/>
            <a:chOff x="2967036" y="2217455"/>
            <a:chExt cx="1276350" cy="2091981"/>
          </a:xfrm>
        </p:grpSpPr>
        <p:sp>
          <p:nvSpPr>
            <p:cNvPr id="8" name="Oval 7">
              <a:extLst>
                <a:ext uri="{FF2B5EF4-FFF2-40B4-BE49-F238E27FC236}">
                  <a16:creationId xmlns:a16="http://schemas.microsoft.com/office/drawing/2014/main" id="{78BEFA3E-F15D-4FED-8EE0-69C9D8BE2C80}"/>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9" name="Chord 8">
              <a:extLst>
                <a:ext uri="{FF2B5EF4-FFF2-40B4-BE49-F238E27FC236}">
                  <a16:creationId xmlns:a16="http://schemas.microsoft.com/office/drawing/2014/main" id="{EB049BDB-03BA-48A0-B7AD-2E282B712FDC}"/>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pic>
        <p:nvPicPr>
          <p:cNvPr id="1028" name="Picture 4" descr="Computer, desktop, laptop, mac, monitor, pc, screen icon">
            <a:extLst>
              <a:ext uri="{FF2B5EF4-FFF2-40B4-BE49-F238E27FC236}">
                <a16:creationId xmlns:a16="http://schemas.microsoft.com/office/drawing/2014/main" id="{5CACEA1D-6762-4544-BCA2-DDBF8833E2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4931" y="2489071"/>
            <a:ext cx="530125" cy="530125"/>
          </a:xfrm>
          <a:prstGeom prst="rect">
            <a:avLst/>
          </a:prstGeom>
          <a:noFill/>
          <a:extLst>
            <a:ext uri="{909E8E84-426E-40DD-AFC4-6F175D3DCCD1}">
              <a14:hiddenFill xmlns:a14="http://schemas.microsoft.com/office/drawing/2010/main">
                <a:solidFill>
                  <a:srgbClr val="FFFFFF"/>
                </a:solidFill>
              </a14:hiddenFill>
            </a:ext>
          </a:extLst>
        </p:spPr>
      </p:pic>
      <p:grpSp>
        <p:nvGrpSpPr>
          <p:cNvPr id="38" name="Group 37">
            <a:extLst>
              <a:ext uri="{FF2B5EF4-FFF2-40B4-BE49-F238E27FC236}">
                <a16:creationId xmlns:a16="http://schemas.microsoft.com/office/drawing/2014/main" id="{FCCBF9D4-2149-4296-89F9-DE8E7898C3B2}"/>
              </a:ext>
            </a:extLst>
          </p:cNvPr>
          <p:cNvGrpSpPr/>
          <p:nvPr/>
        </p:nvGrpSpPr>
        <p:grpSpPr>
          <a:xfrm>
            <a:off x="2207192" y="3905646"/>
            <a:ext cx="247611" cy="422374"/>
            <a:chOff x="2967036" y="2217455"/>
            <a:chExt cx="1276350" cy="2091981"/>
          </a:xfrm>
          <a:solidFill>
            <a:schemeClr val="accent1"/>
          </a:solidFill>
        </p:grpSpPr>
        <p:sp>
          <p:nvSpPr>
            <p:cNvPr id="39" name="Oval 38">
              <a:extLst>
                <a:ext uri="{FF2B5EF4-FFF2-40B4-BE49-F238E27FC236}">
                  <a16:creationId xmlns:a16="http://schemas.microsoft.com/office/drawing/2014/main" id="{23728AE1-05D1-445B-9DB0-80D3EBF1F125}"/>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42" name="Chord 41">
              <a:extLst>
                <a:ext uri="{FF2B5EF4-FFF2-40B4-BE49-F238E27FC236}">
                  <a16:creationId xmlns:a16="http://schemas.microsoft.com/office/drawing/2014/main" id="{D182266D-54FC-4316-A883-C8992337489C}"/>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
        <p:nvSpPr>
          <p:cNvPr id="37" name="Rectangle: Rounded Corners 36">
            <a:extLst>
              <a:ext uri="{FF2B5EF4-FFF2-40B4-BE49-F238E27FC236}">
                <a16:creationId xmlns:a16="http://schemas.microsoft.com/office/drawing/2014/main" id="{5288B5B1-10D5-49A7-878E-0C5AD02A936E}"/>
              </a:ext>
            </a:extLst>
          </p:cNvPr>
          <p:cNvSpPr/>
          <p:nvPr/>
        </p:nvSpPr>
        <p:spPr>
          <a:xfrm>
            <a:off x="2884609" y="3806791"/>
            <a:ext cx="1258693" cy="779554"/>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GB" sz="911" b="0" i="0" u="none" strike="noStrike" kern="1200" cap="none" spc="0" normalizeH="0" baseline="0" noProof="0">
                <a:ln>
                  <a:noFill/>
                </a:ln>
                <a:solidFill>
                  <a:prstClr val="black"/>
                </a:solidFill>
                <a:effectLst/>
                <a:uLnTx/>
                <a:uFillTx/>
                <a:latin typeface="Arial"/>
                <a:ea typeface="+mn-ea"/>
                <a:cs typeface="+mn-cs"/>
              </a:rPr>
              <a:t>4b. All section leads have approved the contract review task(s)</a:t>
            </a:r>
          </a:p>
        </p:txBody>
      </p:sp>
      <p:sp>
        <p:nvSpPr>
          <p:cNvPr id="55" name="Rectangle: Rounded Corners 54">
            <a:extLst>
              <a:ext uri="{FF2B5EF4-FFF2-40B4-BE49-F238E27FC236}">
                <a16:creationId xmlns:a16="http://schemas.microsoft.com/office/drawing/2014/main" id="{A911F650-4618-4B51-88CC-AAD4E21FB209}"/>
              </a:ext>
            </a:extLst>
          </p:cNvPr>
          <p:cNvSpPr/>
          <p:nvPr/>
        </p:nvSpPr>
        <p:spPr>
          <a:xfrm>
            <a:off x="4882257" y="2389729"/>
            <a:ext cx="1352755" cy="866973"/>
          </a:xfrm>
          <a:prstGeom prst="roundRect">
            <a:avLst/>
          </a:prstGeom>
          <a:solidFill>
            <a:schemeClr val="tx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5. Contract is registered</a:t>
            </a:r>
            <a:endParaRPr kumimoji="0" lang="en-GB" sz="911" b="0" i="0" u="none" strike="noStrike" kern="1200" cap="none" spc="0" normalizeH="0" baseline="0" noProof="0">
              <a:ln>
                <a:noFill/>
              </a:ln>
              <a:solidFill>
                <a:prstClr val="black"/>
              </a:solidFill>
              <a:effectLst/>
              <a:uLnTx/>
              <a:uFillTx/>
              <a:latin typeface="Arial"/>
              <a:ea typeface="+mn-ea"/>
              <a:cs typeface="+mn-cs"/>
            </a:endParaRPr>
          </a:p>
        </p:txBody>
      </p:sp>
      <p:sp>
        <p:nvSpPr>
          <p:cNvPr id="57" name="Rectangle: Rounded Corners 56">
            <a:extLst>
              <a:ext uri="{FF2B5EF4-FFF2-40B4-BE49-F238E27FC236}">
                <a16:creationId xmlns:a16="http://schemas.microsoft.com/office/drawing/2014/main" id="{F55AD458-EC36-49A0-9915-F62EDD0E928F}"/>
              </a:ext>
            </a:extLst>
          </p:cNvPr>
          <p:cNvSpPr/>
          <p:nvPr/>
        </p:nvSpPr>
        <p:spPr>
          <a:xfrm>
            <a:off x="6953282" y="2061649"/>
            <a:ext cx="1352755" cy="557249"/>
          </a:xfrm>
          <a:prstGeom prst="roundRect">
            <a:avLst/>
          </a:prstGeom>
          <a:solidFill>
            <a:schemeClr val="tx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GB" sz="911" b="0" i="0" u="none" strike="noStrike" kern="1200" cap="none" spc="0" normalizeH="0" baseline="0" noProof="0" dirty="0">
                <a:ln>
                  <a:noFill/>
                </a:ln>
                <a:solidFill>
                  <a:prstClr val="black"/>
                </a:solidFill>
                <a:effectLst/>
                <a:uLnTx/>
                <a:uFillTx/>
                <a:latin typeface="Arial"/>
                <a:ea typeface="+mn-ea"/>
                <a:cs typeface="+mn-cs"/>
              </a:rPr>
              <a:t>5a. API updates are sent to PAS and MED</a:t>
            </a:r>
          </a:p>
        </p:txBody>
      </p:sp>
      <p:sp>
        <p:nvSpPr>
          <p:cNvPr id="58" name="Rectangle: Rounded Corners 57">
            <a:extLst>
              <a:ext uri="{FF2B5EF4-FFF2-40B4-BE49-F238E27FC236}">
                <a16:creationId xmlns:a16="http://schemas.microsoft.com/office/drawing/2014/main" id="{73CB6C54-A641-4E83-9CE0-F4B226532AE7}"/>
              </a:ext>
            </a:extLst>
          </p:cNvPr>
          <p:cNvSpPr/>
          <p:nvPr/>
        </p:nvSpPr>
        <p:spPr>
          <a:xfrm>
            <a:off x="6955408" y="3010863"/>
            <a:ext cx="1352755" cy="559722"/>
          </a:xfrm>
          <a:prstGeom prst="roundRect">
            <a:avLst/>
          </a:prstGeom>
          <a:solidFill>
            <a:schemeClr val="tx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GB" sz="911" b="0" i="0" u="none" strike="noStrike" kern="1200" cap="none" spc="0" normalizeH="0" baseline="0" noProof="0">
                <a:ln>
                  <a:noFill/>
                </a:ln>
                <a:solidFill>
                  <a:prstClr val="black"/>
                </a:solidFill>
                <a:effectLst/>
                <a:uLnTx/>
                <a:uFillTx/>
                <a:latin typeface="Arial"/>
                <a:ea typeface="+mn-ea"/>
                <a:cs typeface="+mn-cs"/>
              </a:rPr>
              <a:t>6. Contract becomes active once passing inception date</a:t>
            </a:r>
          </a:p>
        </p:txBody>
      </p:sp>
      <p:sp>
        <p:nvSpPr>
          <p:cNvPr id="61" name="Arrow: Down 60">
            <a:extLst>
              <a:ext uri="{FF2B5EF4-FFF2-40B4-BE49-F238E27FC236}">
                <a16:creationId xmlns:a16="http://schemas.microsoft.com/office/drawing/2014/main" id="{37EDFCD2-0632-4155-A98A-127DA1B29A3D}"/>
              </a:ext>
            </a:extLst>
          </p:cNvPr>
          <p:cNvSpPr/>
          <p:nvPr/>
        </p:nvSpPr>
        <p:spPr>
          <a:xfrm rot="13881991">
            <a:off x="4323352" y="3184809"/>
            <a:ext cx="245045" cy="723894"/>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6" name="Arrow: Down 65">
            <a:extLst>
              <a:ext uri="{FF2B5EF4-FFF2-40B4-BE49-F238E27FC236}">
                <a16:creationId xmlns:a16="http://schemas.microsoft.com/office/drawing/2014/main" id="{A070E07A-7DD4-4B39-A58F-DA9B0121E2EC}"/>
              </a:ext>
            </a:extLst>
          </p:cNvPr>
          <p:cNvSpPr/>
          <p:nvPr/>
        </p:nvSpPr>
        <p:spPr>
          <a:xfrm rot="14768504">
            <a:off x="6475382" y="2259821"/>
            <a:ext cx="245045" cy="513702"/>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7" name="Arrow: Down 66">
            <a:extLst>
              <a:ext uri="{FF2B5EF4-FFF2-40B4-BE49-F238E27FC236}">
                <a16:creationId xmlns:a16="http://schemas.microsoft.com/office/drawing/2014/main" id="{555AE514-7C9E-47E3-B1FC-5D01C1A56C3C}"/>
              </a:ext>
            </a:extLst>
          </p:cNvPr>
          <p:cNvSpPr/>
          <p:nvPr/>
        </p:nvSpPr>
        <p:spPr>
          <a:xfrm rot="18323091">
            <a:off x="6475382" y="2706289"/>
            <a:ext cx="245045" cy="513702"/>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2" name="Arrow: Chevron 61">
            <a:extLst>
              <a:ext uri="{FF2B5EF4-FFF2-40B4-BE49-F238E27FC236}">
                <a16:creationId xmlns:a16="http://schemas.microsoft.com/office/drawing/2014/main" id="{E8113394-5532-4954-901B-05434838953B}"/>
              </a:ext>
            </a:extLst>
          </p:cNvPr>
          <p:cNvSpPr/>
          <p:nvPr/>
        </p:nvSpPr>
        <p:spPr>
          <a:xfrm>
            <a:off x="3248724" y="1548787"/>
            <a:ext cx="2936390" cy="422374"/>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white"/>
                </a:solidFill>
                <a:effectLst/>
                <a:uLnTx/>
                <a:uFillTx/>
                <a:latin typeface="Arial"/>
                <a:ea typeface="+mn-ea"/>
                <a:cs typeface="+mn-cs"/>
              </a:rPr>
              <a:t>5. Contract is registered and API updates sent to other market systems</a:t>
            </a:r>
            <a:endParaRPr kumimoji="0" lang="en-GB" sz="911" b="0" i="0" u="none" strike="noStrike" kern="1200" cap="none" spc="0" normalizeH="0" baseline="0" noProof="0" err="1">
              <a:ln>
                <a:noFill/>
              </a:ln>
              <a:solidFill>
                <a:prstClr val="white"/>
              </a:solidFill>
              <a:effectLst/>
              <a:uLnTx/>
              <a:uFillTx/>
              <a:latin typeface="Arial"/>
              <a:ea typeface="+mn-ea"/>
              <a:cs typeface="+mn-cs"/>
            </a:endParaRPr>
          </a:p>
        </p:txBody>
      </p:sp>
      <p:sp>
        <p:nvSpPr>
          <p:cNvPr id="65" name="Arrow: Chevron 64">
            <a:extLst>
              <a:ext uri="{FF2B5EF4-FFF2-40B4-BE49-F238E27FC236}">
                <a16:creationId xmlns:a16="http://schemas.microsoft.com/office/drawing/2014/main" id="{B667A321-5B12-481A-A7F5-83137B00E9A6}"/>
              </a:ext>
            </a:extLst>
          </p:cNvPr>
          <p:cNvSpPr/>
          <p:nvPr/>
        </p:nvSpPr>
        <p:spPr>
          <a:xfrm>
            <a:off x="6117367" y="1548787"/>
            <a:ext cx="2936390" cy="422374"/>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white"/>
                </a:solidFill>
                <a:effectLst/>
                <a:uLnTx/>
                <a:uFillTx/>
                <a:latin typeface="Arial"/>
                <a:ea typeface="+mn-ea"/>
                <a:cs typeface="+mn-cs"/>
              </a:rPr>
              <a:t>6. Contract is active from inception date</a:t>
            </a:r>
            <a:endParaRPr kumimoji="0" lang="en-GB" sz="911" b="0" i="0" u="none" strike="noStrike" kern="1200" cap="none" spc="0" normalizeH="0" baseline="0" noProof="0">
              <a:ln>
                <a:noFill/>
              </a:ln>
              <a:solidFill>
                <a:prstClr val="white"/>
              </a:solidFill>
              <a:effectLst/>
              <a:uLnTx/>
              <a:uFillTx/>
              <a:latin typeface="Arial"/>
              <a:ea typeface="+mn-ea"/>
              <a:cs typeface="+mn-cs"/>
            </a:endParaRPr>
          </a:p>
        </p:txBody>
      </p:sp>
      <p:pic>
        <p:nvPicPr>
          <p:cNvPr id="75" name="Picture 4" descr="Computer, desktop, laptop, mac, monitor, pc, screen icon">
            <a:extLst>
              <a:ext uri="{FF2B5EF4-FFF2-40B4-BE49-F238E27FC236}">
                <a16:creationId xmlns:a16="http://schemas.microsoft.com/office/drawing/2014/main" id="{6C4E8682-BB02-4D61-BF08-BA22E7FA3D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0927" y="4571"/>
            <a:ext cx="530125" cy="530125"/>
          </a:xfrm>
          <a:prstGeom prst="rect">
            <a:avLst/>
          </a:prstGeom>
          <a:noFill/>
          <a:extLst>
            <a:ext uri="{909E8E84-426E-40DD-AFC4-6F175D3DCCD1}">
              <a14:hiddenFill xmlns:a14="http://schemas.microsoft.com/office/drawing/2010/main">
                <a:solidFill>
                  <a:srgbClr val="FFFFFF"/>
                </a:solidFill>
              </a14:hiddenFill>
            </a:ext>
          </a:extLst>
        </p:spPr>
      </p:pic>
      <p:sp>
        <p:nvSpPr>
          <p:cNvPr id="76" name="TextBox 75">
            <a:extLst>
              <a:ext uri="{FF2B5EF4-FFF2-40B4-BE49-F238E27FC236}">
                <a16:creationId xmlns:a16="http://schemas.microsoft.com/office/drawing/2014/main" id="{EA3440B0-5E02-49A3-B5E1-FF288FB91919}"/>
              </a:ext>
            </a:extLst>
          </p:cNvPr>
          <p:cNvSpPr txBox="1"/>
          <p:nvPr/>
        </p:nvSpPr>
        <p:spPr>
          <a:xfrm>
            <a:off x="7977089" y="86574"/>
            <a:ext cx="410792" cy="20454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DCM</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grpSp>
        <p:nvGrpSpPr>
          <p:cNvPr id="77" name="Group 76">
            <a:extLst>
              <a:ext uri="{FF2B5EF4-FFF2-40B4-BE49-F238E27FC236}">
                <a16:creationId xmlns:a16="http://schemas.microsoft.com/office/drawing/2014/main" id="{9B3C515D-3E87-4B6C-B3CA-7C15A960669E}"/>
              </a:ext>
            </a:extLst>
          </p:cNvPr>
          <p:cNvGrpSpPr/>
          <p:nvPr/>
        </p:nvGrpSpPr>
        <p:grpSpPr>
          <a:xfrm>
            <a:off x="8516549" y="58174"/>
            <a:ext cx="247611" cy="422374"/>
            <a:chOff x="2967036" y="2217455"/>
            <a:chExt cx="1276350" cy="2091981"/>
          </a:xfrm>
        </p:grpSpPr>
        <p:sp>
          <p:nvSpPr>
            <p:cNvPr id="78" name="Oval 77">
              <a:extLst>
                <a:ext uri="{FF2B5EF4-FFF2-40B4-BE49-F238E27FC236}">
                  <a16:creationId xmlns:a16="http://schemas.microsoft.com/office/drawing/2014/main" id="{B52F8288-A747-45EF-8E55-9CD16C11E1F4}"/>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79" name="Chord 78">
              <a:extLst>
                <a:ext uri="{FF2B5EF4-FFF2-40B4-BE49-F238E27FC236}">
                  <a16:creationId xmlns:a16="http://schemas.microsoft.com/office/drawing/2014/main" id="{D6663D1D-ED58-4AF8-8451-D298F552F43D}"/>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80" name="Group 79">
            <a:extLst>
              <a:ext uri="{FF2B5EF4-FFF2-40B4-BE49-F238E27FC236}">
                <a16:creationId xmlns:a16="http://schemas.microsoft.com/office/drawing/2014/main" id="{23B33316-A665-4E5A-BBA3-17A7DE5FDAA2}"/>
              </a:ext>
            </a:extLst>
          </p:cNvPr>
          <p:cNvGrpSpPr/>
          <p:nvPr/>
        </p:nvGrpSpPr>
        <p:grpSpPr>
          <a:xfrm>
            <a:off x="8949216" y="62225"/>
            <a:ext cx="247611" cy="422374"/>
            <a:chOff x="2967036" y="2217455"/>
            <a:chExt cx="1276350" cy="2091981"/>
          </a:xfrm>
          <a:solidFill>
            <a:schemeClr val="accent1"/>
          </a:solidFill>
        </p:grpSpPr>
        <p:sp>
          <p:nvSpPr>
            <p:cNvPr id="81" name="Oval 80">
              <a:extLst>
                <a:ext uri="{FF2B5EF4-FFF2-40B4-BE49-F238E27FC236}">
                  <a16:creationId xmlns:a16="http://schemas.microsoft.com/office/drawing/2014/main" id="{1954BA18-2579-4662-B606-DFFCDB553820}"/>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82" name="Chord 81">
              <a:extLst>
                <a:ext uri="{FF2B5EF4-FFF2-40B4-BE49-F238E27FC236}">
                  <a16:creationId xmlns:a16="http://schemas.microsoft.com/office/drawing/2014/main" id="{0CEF75AC-7770-42AB-BEE6-045BD2C7A043}"/>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
        <p:nvSpPr>
          <p:cNvPr id="83" name="TextBox 82">
            <a:extLst>
              <a:ext uri="{FF2B5EF4-FFF2-40B4-BE49-F238E27FC236}">
                <a16:creationId xmlns:a16="http://schemas.microsoft.com/office/drawing/2014/main" id="{BEB19DF9-EFF5-43CD-99C2-487673C47137}"/>
              </a:ext>
            </a:extLst>
          </p:cNvPr>
          <p:cNvSpPr txBox="1"/>
          <p:nvPr/>
        </p:nvSpPr>
        <p:spPr>
          <a:xfrm>
            <a:off x="8421444" y="374779"/>
            <a:ext cx="447016" cy="31675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Broker</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sp>
        <p:nvSpPr>
          <p:cNvPr id="84" name="TextBox 83">
            <a:extLst>
              <a:ext uri="{FF2B5EF4-FFF2-40B4-BE49-F238E27FC236}">
                <a16:creationId xmlns:a16="http://schemas.microsoft.com/office/drawing/2014/main" id="{80D129C0-A5BF-40C5-8BBD-7775DCD4A1C6}"/>
              </a:ext>
            </a:extLst>
          </p:cNvPr>
          <p:cNvSpPr txBox="1"/>
          <p:nvPr/>
        </p:nvSpPr>
        <p:spPr>
          <a:xfrm>
            <a:off x="8852793" y="374779"/>
            <a:ext cx="447016" cy="204543"/>
          </a:xfrm>
          <a:prstGeom prst="rect">
            <a:avLst/>
          </a:prstGeom>
          <a:noFill/>
        </p:spPr>
        <p:txBody>
          <a:bodyPr wrap="square" rtlCol="0">
            <a:spAutoFit/>
          </a:bodyP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MA</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sp>
        <p:nvSpPr>
          <p:cNvPr id="100" name="TextBox 99">
            <a:extLst>
              <a:ext uri="{FF2B5EF4-FFF2-40B4-BE49-F238E27FC236}">
                <a16:creationId xmlns:a16="http://schemas.microsoft.com/office/drawing/2014/main" id="{1EFEE82D-4C1F-4FF6-A632-7102A7E016BA}"/>
              </a:ext>
            </a:extLst>
          </p:cNvPr>
          <p:cNvSpPr txBox="1"/>
          <p:nvPr/>
        </p:nvSpPr>
        <p:spPr>
          <a:xfrm>
            <a:off x="1922405" y="6074470"/>
            <a:ext cx="8340432" cy="246671"/>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1003" b="0" i="0" u="none" strike="noStrike" kern="1200" cap="none" spc="0" normalizeH="0" baseline="0" noProof="0">
                <a:ln>
                  <a:noFill/>
                </a:ln>
                <a:solidFill>
                  <a:srgbClr val="1E35BF"/>
                </a:solidFill>
                <a:effectLst/>
                <a:uLnTx/>
                <a:uFillTx/>
                <a:latin typeface="Arial"/>
                <a:ea typeface="+mn-ea"/>
                <a:cs typeface="+mn-cs"/>
              </a:rPr>
              <a:t>The same workflow would be followed for registering endorsements on a registered binder for Release 1</a:t>
            </a:r>
          </a:p>
        </p:txBody>
      </p:sp>
      <p:grpSp>
        <p:nvGrpSpPr>
          <p:cNvPr id="34" name="Group 33">
            <a:extLst>
              <a:ext uri="{FF2B5EF4-FFF2-40B4-BE49-F238E27FC236}">
                <a16:creationId xmlns:a16="http://schemas.microsoft.com/office/drawing/2014/main" id="{A1727EA7-6CF4-48DE-A8A8-4E050CA9B910}"/>
              </a:ext>
            </a:extLst>
          </p:cNvPr>
          <p:cNvGrpSpPr/>
          <p:nvPr/>
        </p:nvGrpSpPr>
        <p:grpSpPr>
          <a:xfrm>
            <a:off x="3962836" y="3727341"/>
            <a:ext cx="247611" cy="422374"/>
            <a:chOff x="2967036" y="2217455"/>
            <a:chExt cx="1276350" cy="2091981"/>
          </a:xfrm>
          <a:solidFill>
            <a:schemeClr val="accent1"/>
          </a:solidFill>
        </p:grpSpPr>
        <p:sp>
          <p:nvSpPr>
            <p:cNvPr id="35" name="Oval 34">
              <a:extLst>
                <a:ext uri="{FF2B5EF4-FFF2-40B4-BE49-F238E27FC236}">
                  <a16:creationId xmlns:a16="http://schemas.microsoft.com/office/drawing/2014/main" id="{87472600-5188-4E64-B27A-BBA85FABD0C7}"/>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36" name="Chord 35">
              <a:extLst>
                <a:ext uri="{FF2B5EF4-FFF2-40B4-BE49-F238E27FC236}">
                  <a16:creationId xmlns:a16="http://schemas.microsoft.com/office/drawing/2014/main" id="{3B6A4123-3906-4AB1-B168-19AC20C3740A}"/>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Tree>
    <p:extLst>
      <p:ext uri="{BB962C8B-B14F-4D97-AF65-F5344CB8AC3E}">
        <p14:creationId xmlns:p14="http://schemas.microsoft.com/office/powerpoint/2010/main" val="1795824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717" y="1514971"/>
            <a:ext cx="8334045" cy="1199779"/>
          </a:xfrm>
        </p:spPr>
        <p:txBody>
          <a:bodyPr/>
          <a:lstStyle/>
          <a:p>
            <a:r>
              <a:rPr lang="en-GB"/>
              <a:t>Appendix</a:t>
            </a:r>
            <a:br>
              <a:rPr lang="en-GB"/>
            </a:br>
            <a:r>
              <a:rPr lang="en-GB" sz="2916" i="1"/>
              <a:t>Contract Creation Process</a:t>
            </a:r>
            <a:endParaRPr lang="en-GB" i="1"/>
          </a:p>
        </p:txBody>
      </p:sp>
    </p:spTree>
    <p:extLst>
      <p:ext uri="{BB962C8B-B14F-4D97-AF65-F5344CB8AC3E}">
        <p14:creationId xmlns:p14="http://schemas.microsoft.com/office/powerpoint/2010/main" val="1650427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3E6A-E9A5-44F2-97F1-7F88533E6ECA}"/>
              </a:ext>
            </a:extLst>
          </p:cNvPr>
          <p:cNvSpPr>
            <a:spLocks noGrp="1"/>
          </p:cNvSpPr>
          <p:nvPr>
            <p:ph type="title"/>
          </p:nvPr>
        </p:nvSpPr>
        <p:spPr/>
        <p:txBody>
          <a:bodyPr/>
          <a:lstStyle/>
          <a:p>
            <a:r>
              <a:rPr lang="en-US"/>
              <a:t>Contract Creation Process</a:t>
            </a:r>
            <a:endParaRPr lang="en-GB"/>
          </a:p>
        </p:txBody>
      </p:sp>
      <p:sp>
        <p:nvSpPr>
          <p:cNvPr id="3" name="Footer Placeholder 2">
            <a:extLst>
              <a:ext uri="{FF2B5EF4-FFF2-40B4-BE49-F238E27FC236}">
                <a16:creationId xmlns:a16="http://schemas.microsoft.com/office/drawing/2014/main" id="{E3D17A39-68CE-4512-8806-8495B47154A7}"/>
              </a:ext>
            </a:extLst>
          </p:cNvPr>
          <p:cNvSpPr>
            <a:spLocks noGrp="1"/>
          </p:cNvSpPr>
          <p:nvPr>
            <p:ph type="ftr" sz="quarter" idx="11"/>
          </p:nvPr>
        </p:nvSpPr>
        <p:spPr/>
        <p:txBody>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GB" sz="819" b="0" i="0" u="none" strike="noStrike" kern="1200" cap="none" spc="0" normalizeH="0" baseline="0" noProof="0">
                <a:ln>
                  <a:noFill/>
                </a:ln>
                <a:solidFill>
                  <a:srgbClr val="1E35BF"/>
                </a:solidFill>
                <a:effectLst/>
                <a:uLnTx/>
                <a:uFillTx/>
                <a:latin typeface="Arial"/>
                <a:ea typeface="+mn-ea"/>
                <a:cs typeface="+mn-cs"/>
              </a:rPr>
              <a:t>© Lloyd’s</a:t>
            </a:r>
          </a:p>
        </p:txBody>
      </p:sp>
      <p:sp>
        <p:nvSpPr>
          <p:cNvPr id="4" name="Text Placeholder 3">
            <a:extLst>
              <a:ext uri="{FF2B5EF4-FFF2-40B4-BE49-F238E27FC236}">
                <a16:creationId xmlns:a16="http://schemas.microsoft.com/office/drawing/2014/main" id="{D4CEB4E9-AAC8-4CA9-9AB3-1B7422D6462B}"/>
              </a:ext>
            </a:extLst>
          </p:cNvPr>
          <p:cNvSpPr>
            <a:spLocks noGrp="1"/>
          </p:cNvSpPr>
          <p:nvPr>
            <p:ph type="body" sz="quarter" idx="13"/>
          </p:nvPr>
        </p:nvSpPr>
        <p:spPr/>
        <p:txBody>
          <a:bodyPr/>
          <a:lstStyle/>
          <a:p>
            <a:r>
              <a:rPr lang="en-US"/>
              <a:t>Release 1</a:t>
            </a:r>
            <a:endParaRPr lang="en-GB"/>
          </a:p>
        </p:txBody>
      </p:sp>
      <p:cxnSp>
        <p:nvCxnSpPr>
          <p:cNvPr id="49" name="Straight Connector 48">
            <a:extLst>
              <a:ext uri="{FF2B5EF4-FFF2-40B4-BE49-F238E27FC236}">
                <a16:creationId xmlns:a16="http://schemas.microsoft.com/office/drawing/2014/main" id="{B920C275-4500-4647-B88A-75B905CC457C}"/>
              </a:ext>
            </a:extLst>
          </p:cNvPr>
          <p:cNvCxnSpPr>
            <a:cxnSpLocks/>
          </p:cNvCxnSpPr>
          <p:nvPr/>
        </p:nvCxnSpPr>
        <p:spPr>
          <a:xfrm>
            <a:off x="610089" y="3680739"/>
            <a:ext cx="11043111" cy="0"/>
          </a:xfrm>
          <a:prstGeom prst="line">
            <a:avLst/>
          </a:prstGeom>
          <a:ln w="19050">
            <a:solidFill>
              <a:schemeClr val="tx2">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4D802A4-C3CF-4800-A9E4-231B4B936F7A}"/>
              </a:ext>
            </a:extLst>
          </p:cNvPr>
          <p:cNvCxnSpPr>
            <a:cxnSpLocks/>
          </p:cNvCxnSpPr>
          <p:nvPr/>
        </p:nvCxnSpPr>
        <p:spPr>
          <a:xfrm>
            <a:off x="1542205" y="1788353"/>
            <a:ext cx="0" cy="4184083"/>
          </a:xfrm>
          <a:prstGeom prst="line">
            <a:avLst/>
          </a:prstGeom>
          <a:ln w="19050">
            <a:solidFill>
              <a:schemeClr val="tx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1" name="Group 50">
            <a:extLst>
              <a:ext uri="{FF2B5EF4-FFF2-40B4-BE49-F238E27FC236}">
                <a16:creationId xmlns:a16="http://schemas.microsoft.com/office/drawing/2014/main" id="{AF30BAE1-081D-43F8-B77F-7BA6DCED3820}"/>
              </a:ext>
            </a:extLst>
          </p:cNvPr>
          <p:cNvGrpSpPr/>
          <p:nvPr/>
        </p:nvGrpSpPr>
        <p:grpSpPr>
          <a:xfrm>
            <a:off x="3210193" y="1912893"/>
            <a:ext cx="158622" cy="270578"/>
            <a:chOff x="2967036" y="2217455"/>
            <a:chExt cx="1276350" cy="2091981"/>
          </a:xfrm>
        </p:grpSpPr>
        <p:sp>
          <p:nvSpPr>
            <p:cNvPr id="52" name="Oval 51">
              <a:extLst>
                <a:ext uri="{FF2B5EF4-FFF2-40B4-BE49-F238E27FC236}">
                  <a16:creationId xmlns:a16="http://schemas.microsoft.com/office/drawing/2014/main" id="{4C09E5F7-63E2-46C2-9592-5A7D1F832149}"/>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53" name="Chord 52">
              <a:extLst>
                <a:ext uri="{FF2B5EF4-FFF2-40B4-BE49-F238E27FC236}">
                  <a16:creationId xmlns:a16="http://schemas.microsoft.com/office/drawing/2014/main" id="{9B8EB2F1-9A84-4A4D-B74D-FA22E8D68181}"/>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pic>
        <p:nvPicPr>
          <p:cNvPr id="54" name="Picture 4" descr="Computer, desktop, laptop, mac, monitor, pc, screen icon">
            <a:extLst>
              <a:ext uri="{FF2B5EF4-FFF2-40B4-BE49-F238E27FC236}">
                <a16:creationId xmlns:a16="http://schemas.microsoft.com/office/drawing/2014/main" id="{DF27E258-D10B-4E3F-8172-2FCB9667A1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801" y="2489071"/>
            <a:ext cx="530125" cy="530125"/>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4" descr="Computer, desktop, laptop, mac, monitor, pc, screen icon">
            <a:extLst>
              <a:ext uri="{FF2B5EF4-FFF2-40B4-BE49-F238E27FC236}">
                <a16:creationId xmlns:a16="http://schemas.microsoft.com/office/drawing/2014/main" id="{468D36DE-AD3D-47B5-B3D9-3E74E22D5F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0927" y="4571"/>
            <a:ext cx="530125" cy="530125"/>
          </a:xfrm>
          <a:prstGeom prst="rect">
            <a:avLst/>
          </a:prstGeom>
          <a:noFill/>
          <a:extLst>
            <a:ext uri="{909E8E84-426E-40DD-AFC4-6F175D3DCCD1}">
              <a14:hiddenFill xmlns:a14="http://schemas.microsoft.com/office/drawing/2010/main">
                <a:solidFill>
                  <a:srgbClr val="FFFFFF"/>
                </a:solidFill>
              </a14:hiddenFill>
            </a:ext>
          </a:extLst>
        </p:spPr>
      </p:pic>
      <p:sp>
        <p:nvSpPr>
          <p:cNvPr id="72" name="TextBox 71">
            <a:extLst>
              <a:ext uri="{FF2B5EF4-FFF2-40B4-BE49-F238E27FC236}">
                <a16:creationId xmlns:a16="http://schemas.microsoft.com/office/drawing/2014/main" id="{F620F0B0-F2C1-41F0-B3D0-5139A2799536}"/>
              </a:ext>
            </a:extLst>
          </p:cNvPr>
          <p:cNvSpPr txBox="1"/>
          <p:nvPr/>
        </p:nvSpPr>
        <p:spPr>
          <a:xfrm>
            <a:off x="7977089" y="86574"/>
            <a:ext cx="410792" cy="20454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DCM</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grpSp>
        <p:nvGrpSpPr>
          <p:cNvPr id="73" name="Group 72">
            <a:extLst>
              <a:ext uri="{FF2B5EF4-FFF2-40B4-BE49-F238E27FC236}">
                <a16:creationId xmlns:a16="http://schemas.microsoft.com/office/drawing/2014/main" id="{455F1004-C69A-4B7B-AC1A-30964AB7C63D}"/>
              </a:ext>
            </a:extLst>
          </p:cNvPr>
          <p:cNvGrpSpPr/>
          <p:nvPr/>
        </p:nvGrpSpPr>
        <p:grpSpPr>
          <a:xfrm>
            <a:off x="8516549" y="58174"/>
            <a:ext cx="247611" cy="422374"/>
            <a:chOff x="2967036" y="2217455"/>
            <a:chExt cx="1276350" cy="2091981"/>
          </a:xfrm>
        </p:grpSpPr>
        <p:sp>
          <p:nvSpPr>
            <p:cNvPr id="74" name="Oval 73">
              <a:extLst>
                <a:ext uri="{FF2B5EF4-FFF2-40B4-BE49-F238E27FC236}">
                  <a16:creationId xmlns:a16="http://schemas.microsoft.com/office/drawing/2014/main" id="{1CE05216-448E-4372-BF0D-5417304DCB86}"/>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75" name="Chord 74">
              <a:extLst>
                <a:ext uri="{FF2B5EF4-FFF2-40B4-BE49-F238E27FC236}">
                  <a16:creationId xmlns:a16="http://schemas.microsoft.com/office/drawing/2014/main" id="{95FD78E3-1692-43C9-97DF-57B4293C2E4C}"/>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76" name="Group 75">
            <a:extLst>
              <a:ext uri="{FF2B5EF4-FFF2-40B4-BE49-F238E27FC236}">
                <a16:creationId xmlns:a16="http://schemas.microsoft.com/office/drawing/2014/main" id="{9441E4B3-46A0-4A33-ADEA-435AF396FA46}"/>
              </a:ext>
            </a:extLst>
          </p:cNvPr>
          <p:cNvGrpSpPr/>
          <p:nvPr/>
        </p:nvGrpSpPr>
        <p:grpSpPr>
          <a:xfrm>
            <a:off x="8949216" y="62225"/>
            <a:ext cx="247611" cy="422374"/>
            <a:chOff x="2967036" y="2217455"/>
            <a:chExt cx="1276350" cy="2091981"/>
          </a:xfrm>
          <a:solidFill>
            <a:schemeClr val="accent1"/>
          </a:solidFill>
        </p:grpSpPr>
        <p:sp>
          <p:nvSpPr>
            <p:cNvPr id="77" name="Oval 76">
              <a:extLst>
                <a:ext uri="{FF2B5EF4-FFF2-40B4-BE49-F238E27FC236}">
                  <a16:creationId xmlns:a16="http://schemas.microsoft.com/office/drawing/2014/main" id="{4A0323EB-0630-43E2-B374-FFBCB83A5886}"/>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78" name="Chord 77">
              <a:extLst>
                <a:ext uri="{FF2B5EF4-FFF2-40B4-BE49-F238E27FC236}">
                  <a16:creationId xmlns:a16="http://schemas.microsoft.com/office/drawing/2014/main" id="{27288F7D-E74C-4C5E-BE15-B7277B1339C2}"/>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
        <p:nvSpPr>
          <p:cNvPr id="79" name="TextBox 78">
            <a:extLst>
              <a:ext uri="{FF2B5EF4-FFF2-40B4-BE49-F238E27FC236}">
                <a16:creationId xmlns:a16="http://schemas.microsoft.com/office/drawing/2014/main" id="{CB153668-C6C4-41CE-BE41-461787F41C19}"/>
              </a:ext>
            </a:extLst>
          </p:cNvPr>
          <p:cNvSpPr txBox="1"/>
          <p:nvPr/>
        </p:nvSpPr>
        <p:spPr>
          <a:xfrm>
            <a:off x="8421444" y="374779"/>
            <a:ext cx="487412" cy="20454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Broker</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sp>
        <p:nvSpPr>
          <p:cNvPr id="80" name="TextBox 79">
            <a:extLst>
              <a:ext uri="{FF2B5EF4-FFF2-40B4-BE49-F238E27FC236}">
                <a16:creationId xmlns:a16="http://schemas.microsoft.com/office/drawing/2014/main" id="{C5FFBD07-103D-4F3A-8F57-D2C2FA22FA54}"/>
              </a:ext>
            </a:extLst>
          </p:cNvPr>
          <p:cNvSpPr txBox="1"/>
          <p:nvPr/>
        </p:nvSpPr>
        <p:spPr>
          <a:xfrm>
            <a:off x="8852793" y="374779"/>
            <a:ext cx="447016" cy="204543"/>
          </a:xfrm>
          <a:prstGeom prst="rect">
            <a:avLst/>
          </a:prstGeom>
          <a:noFill/>
        </p:spPr>
        <p:txBody>
          <a:bodyPr wrap="square" rtlCol="0">
            <a:spAutoFit/>
          </a:bodyP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MA</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grpSp>
        <p:nvGrpSpPr>
          <p:cNvPr id="62" name="Group 61">
            <a:extLst>
              <a:ext uri="{FF2B5EF4-FFF2-40B4-BE49-F238E27FC236}">
                <a16:creationId xmlns:a16="http://schemas.microsoft.com/office/drawing/2014/main" id="{17D9ACDE-BFD1-4072-8FE3-BD008E9F1804}"/>
              </a:ext>
            </a:extLst>
          </p:cNvPr>
          <p:cNvGrpSpPr/>
          <p:nvPr/>
        </p:nvGrpSpPr>
        <p:grpSpPr>
          <a:xfrm>
            <a:off x="9381882" y="71734"/>
            <a:ext cx="247611" cy="422374"/>
            <a:chOff x="2967036" y="2217455"/>
            <a:chExt cx="1276350" cy="2091981"/>
          </a:xfrm>
          <a:solidFill>
            <a:schemeClr val="accent5">
              <a:lumMod val="50000"/>
            </a:schemeClr>
          </a:solidFill>
        </p:grpSpPr>
        <p:sp>
          <p:nvSpPr>
            <p:cNvPr id="63" name="Oval 62">
              <a:extLst>
                <a:ext uri="{FF2B5EF4-FFF2-40B4-BE49-F238E27FC236}">
                  <a16:creationId xmlns:a16="http://schemas.microsoft.com/office/drawing/2014/main" id="{163AC557-81C5-4FA9-91F7-2CAA7134FEF5}"/>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4" name="Chord 63">
              <a:extLst>
                <a:ext uri="{FF2B5EF4-FFF2-40B4-BE49-F238E27FC236}">
                  <a16:creationId xmlns:a16="http://schemas.microsoft.com/office/drawing/2014/main" id="{9CEA3AFF-CFEF-4FA3-BBCA-852951319D85}"/>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
        <p:nvSpPr>
          <p:cNvPr id="65" name="TextBox 64">
            <a:extLst>
              <a:ext uri="{FF2B5EF4-FFF2-40B4-BE49-F238E27FC236}">
                <a16:creationId xmlns:a16="http://schemas.microsoft.com/office/drawing/2014/main" id="{142B7746-92A0-4088-9922-7CFB67F85BBE}"/>
              </a:ext>
            </a:extLst>
          </p:cNvPr>
          <p:cNvSpPr txBox="1"/>
          <p:nvPr/>
        </p:nvSpPr>
        <p:spPr>
          <a:xfrm>
            <a:off x="9156564" y="374779"/>
            <a:ext cx="698287" cy="204543"/>
          </a:xfrm>
          <a:prstGeom prst="rect">
            <a:avLst/>
          </a:prstGeom>
          <a:noFill/>
        </p:spPr>
        <p:txBody>
          <a:bodyPr wrap="square" rtlCol="0">
            <a:spAutoFit/>
          </a:bodyP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Coverholder</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grpSp>
        <p:nvGrpSpPr>
          <p:cNvPr id="86" name="Group 85">
            <a:extLst>
              <a:ext uri="{FF2B5EF4-FFF2-40B4-BE49-F238E27FC236}">
                <a16:creationId xmlns:a16="http://schemas.microsoft.com/office/drawing/2014/main" id="{E6D4EB32-0B5E-4D7F-9BED-873F155DBA21}"/>
              </a:ext>
            </a:extLst>
          </p:cNvPr>
          <p:cNvGrpSpPr/>
          <p:nvPr/>
        </p:nvGrpSpPr>
        <p:grpSpPr>
          <a:xfrm>
            <a:off x="9771163" y="139152"/>
            <a:ext cx="400547" cy="333702"/>
            <a:chOff x="487991" y="5116521"/>
            <a:chExt cx="439507" cy="366160"/>
          </a:xfrm>
        </p:grpSpPr>
        <p:grpSp>
          <p:nvGrpSpPr>
            <p:cNvPr id="87" name="Group 86">
              <a:extLst>
                <a:ext uri="{FF2B5EF4-FFF2-40B4-BE49-F238E27FC236}">
                  <a16:creationId xmlns:a16="http://schemas.microsoft.com/office/drawing/2014/main" id="{E54A4CD6-F549-4D4A-9418-3A9081451279}"/>
                </a:ext>
              </a:extLst>
            </p:cNvPr>
            <p:cNvGrpSpPr/>
            <p:nvPr/>
          </p:nvGrpSpPr>
          <p:grpSpPr>
            <a:xfrm>
              <a:off x="487991" y="5116521"/>
              <a:ext cx="184510" cy="366160"/>
              <a:chOff x="2967036" y="2217455"/>
              <a:chExt cx="1276350" cy="2091981"/>
            </a:xfrm>
            <a:solidFill>
              <a:schemeClr val="accent1"/>
            </a:solidFill>
          </p:grpSpPr>
          <p:sp>
            <p:nvSpPr>
              <p:cNvPr id="94" name="Oval 93">
                <a:extLst>
                  <a:ext uri="{FF2B5EF4-FFF2-40B4-BE49-F238E27FC236}">
                    <a16:creationId xmlns:a16="http://schemas.microsoft.com/office/drawing/2014/main" id="{871D7883-21A3-4D0E-B804-037783448F21}"/>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95" name="Chord 94">
                <a:extLst>
                  <a:ext uri="{FF2B5EF4-FFF2-40B4-BE49-F238E27FC236}">
                    <a16:creationId xmlns:a16="http://schemas.microsoft.com/office/drawing/2014/main" id="{5BD45DEB-37AD-4FB9-8E42-C34A9D6F3645}"/>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88" name="Group 87">
              <a:extLst>
                <a:ext uri="{FF2B5EF4-FFF2-40B4-BE49-F238E27FC236}">
                  <a16:creationId xmlns:a16="http://schemas.microsoft.com/office/drawing/2014/main" id="{95C57141-7D7A-4E65-A373-93F8BAC0F2FF}"/>
                </a:ext>
              </a:extLst>
            </p:cNvPr>
            <p:cNvGrpSpPr/>
            <p:nvPr/>
          </p:nvGrpSpPr>
          <p:grpSpPr>
            <a:xfrm>
              <a:off x="622413" y="5116521"/>
              <a:ext cx="184510" cy="366160"/>
              <a:chOff x="2967036" y="2217455"/>
              <a:chExt cx="1276350" cy="2091981"/>
            </a:xfrm>
            <a:solidFill>
              <a:schemeClr val="accent1"/>
            </a:solidFill>
          </p:grpSpPr>
          <p:sp>
            <p:nvSpPr>
              <p:cNvPr id="92" name="Oval 91">
                <a:extLst>
                  <a:ext uri="{FF2B5EF4-FFF2-40B4-BE49-F238E27FC236}">
                    <a16:creationId xmlns:a16="http://schemas.microsoft.com/office/drawing/2014/main" id="{498489C9-9340-4D8E-AE52-FA68DB7AF3BA}"/>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93" name="Chord 92">
                <a:extLst>
                  <a:ext uri="{FF2B5EF4-FFF2-40B4-BE49-F238E27FC236}">
                    <a16:creationId xmlns:a16="http://schemas.microsoft.com/office/drawing/2014/main" id="{A02F71C2-C2F9-4932-8E1F-0EB3E7BD0769}"/>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89" name="Group 88">
              <a:extLst>
                <a:ext uri="{FF2B5EF4-FFF2-40B4-BE49-F238E27FC236}">
                  <a16:creationId xmlns:a16="http://schemas.microsoft.com/office/drawing/2014/main" id="{DC862206-7E06-4CC0-B27A-91D4D6E2B810}"/>
                </a:ext>
              </a:extLst>
            </p:cNvPr>
            <p:cNvGrpSpPr/>
            <p:nvPr/>
          </p:nvGrpSpPr>
          <p:grpSpPr>
            <a:xfrm>
              <a:off x="742988" y="5116521"/>
              <a:ext cx="184510" cy="366160"/>
              <a:chOff x="2967036" y="2217455"/>
              <a:chExt cx="1276350" cy="2091981"/>
            </a:xfrm>
            <a:solidFill>
              <a:schemeClr val="accent1"/>
            </a:solidFill>
          </p:grpSpPr>
          <p:sp>
            <p:nvSpPr>
              <p:cNvPr id="90" name="Oval 89">
                <a:extLst>
                  <a:ext uri="{FF2B5EF4-FFF2-40B4-BE49-F238E27FC236}">
                    <a16:creationId xmlns:a16="http://schemas.microsoft.com/office/drawing/2014/main" id="{CC026534-6103-4937-B085-2DF2202A7EA0}"/>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91" name="Chord 90">
                <a:extLst>
                  <a:ext uri="{FF2B5EF4-FFF2-40B4-BE49-F238E27FC236}">
                    <a16:creationId xmlns:a16="http://schemas.microsoft.com/office/drawing/2014/main" id="{D567CFE2-9B4C-40CD-8223-CD56390A0548}"/>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sp>
        <p:nvSpPr>
          <p:cNvPr id="96" name="TextBox 95">
            <a:extLst>
              <a:ext uri="{FF2B5EF4-FFF2-40B4-BE49-F238E27FC236}">
                <a16:creationId xmlns:a16="http://schemas.microsoft.com/office/drawing/2014/main" id="{396790CE-321D-40A8-9D5C-B44E32BD2C10}"/>
              </a:ext>
            </a:extLst>
          </p:cNvPr>
          <p:cNvSpPr txBox="1"/>
          <p:nvPr/>
        </p:nvSpPr>
        <p:spPr>
          <a:xfrm>
            <a:off x="9711547" y="374779"/>
            <a:ext cx="586831" cy="204543"/>
          </a:xfrm>
          <a:prstGeom prst="rect">
            <a:avLst/>
          </a:prstGeom>
          <a:noFill/>
        </p:spPr>
        <p:txBody>
          <a:bodyPr wrap="square" rtlCol="0">
            <a:spAutoFit/>
          </a:bodyP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Followers</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pic>
        <p:nvPicPr>
          <p:cNvPr id="1030" name="Picture 6" descr="Free Form Clip Art with No Background - ClipartKey">
            <a:extLst>
              <a:ext uri="{FF2B5EF4-FFF2-40B4-BE49-F238E27FC236}">
                <a16:creationId xmlns:a16="http://schemas.microsoft.com/office/drawing/2014/main" id="{C6350DA0-5DF1-48EC-BEB5-ABE9B519DC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805" y="4624185"/>
            <a:ext cx="530122" cy="535139"/>
          </a:xfrm>
          <a:prstGeom prst="rect">
            <a:avLst/>
          </a:prstGeom>
          <a:noFill/>
          <a:extLst>
            <a:ext uri="{909E8E84-426E-40DD-AFC4-6F175D3DCCD1}">
              <a14:hiddenFill xmlns:a14="http://schemas.microsoft.com/office/drawing/2010/main">
                <a:solidFill>
                  <a:srgbClr val="FFFFFF"/>
                </a:solidFill>
              </a14:hiddenFill>
            </a:ext>
          </a:extLst>
        </p:spPr>
      </p:pic>
      <p:pic>
        <p:nvPicPr>
          <p:cNvPr id="98" name="Picture 6" descr="Free Form Clip Art with No Background - ClipartKey">
            <a:extLst>
              <a:ext uri="{FF2B5EF4-FFF2-40B4-BE49-F238E27FC236}">
                <a16:creationId xmlns:a16="http://schemas.microsoft.com/office/drawing/2014/main" id="{80BFECEB-8495-4CF5-A815-3B7A71FA45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9564" y="60996"/>
            <a:ext cx="360847" cy="364262"/>
          </a:xfrm>
          <a:prstGeom prst="rect">
            <a:avLst/>
          </a:prstGeom>
          <a:noFill/>
          <a:extLst>
            <a:ext uri="{909E8E84-426E-40DD-AFC4-6F175D3DCCD1}">
              <a14:hiddenFill xmlns:a14="http://schemas.microsoft.com/office/drawing/2010/main">
                <a:solidFill>
                  <a:srgbClr val="FFFFFF"/>
                </a:solidFill>
              </a14:hiddenFill>
            </a:ext>
          </a:extLst>
        </p:spPr>
      </p:pic>
      <p:sp>
        <p:nvSpPr>
          <p:cNvPr id="99" name="TextBox 98">
            <a:extLst>
              <a:ext uri="{FF2B5EF4-FFF2-40B4-BE49-F238E27FC236}">
                <a16:creationId xmlns:a16="http://schemas.microsoft.com/office/drawing/2014/main" id="{EF85DEF2-28BF-4B5C-ADFC-F753603C54CF}"/>
              </a:ext>
            </a:extLst>
          </p:cNvPr>
          <p:cNvSpPr txBox="1"/>
          <p:nvPr/>
        </p:nvSpPr>
        <p:spPr>
          <a:xfrm>
            <a:off x="7224893" y="374779"/>
            <a:ext cx="839554" cy="20454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Offline to DCM</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sp>
        <p:nvSpPr>
          <p:cNvPr id="6" name="TextBox 5">
            <a:extLst>
              <a:ext uri="{FF2B5EF4-FFF2-40B4-BE49-F238E27FC236}">
                <a16:creationId xmlns:a16="http://schemas.microsoft.com/office/drawing/2014/main" id="{6C27C105-7AC6-44B7-9EDE-40DBB9E80020}"/>
              </a:ext>
            </a:extLst>
          </p:cNvPr>
          <p:cNvSpPr txBox="1"/>
          <p:nvPr/>
        </p:nvSpPr>
        <p:spPr>
          <a:xfrm>
            <a:off x="1568908" y="1944609"/>
            <a:ext cx="1775592" cy="126996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1. Create new contract using DCM and complete mandatory registration fields. Some validations are run at the point of data entry, including territory and class.</a:t>
            </a:r>
          </a:p>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1" u="none" strike="noStrike" kern="1200" cap="none" spc="0" normalizeH="0" baseline="0" noProof="0">
                <a:ln>
                  <a:noFill/>
                </a:ln>
                <a:solidFill>
                  <a:prstClr val="black"/>
                </a:solidFill>
                <a:effectLst/>
                <a:uLnTx/>
                <a:uFillTx/>
                <a:latin typeface="Arial"/>
                <a:ea typeface="+mn-ea"/>
                <a:cs typeface="+mn-cs"/>
              </a:rPr>
              <a:t>Share draft contract electronically with Syndicate(s) at any point before submitting for review. </a:t>
            </a:r>
            <a:endParaRPr kumimoji="0" lang="en-GB" sz="729" b="0" i="1" u="none" strike="noStrike" kern="1200" cap="none" spc="0" normalizeH="0" baseline="0" noProof="0">
              <a:ln>
                <a:noFill/>
              </a:ln>
              <a:solidFill>
                <a:prstClr val="black"/>
              </a:solidFill>
              <a:effectLst/>
              <a:uLnTx/>
              <a:uFillTx/>
              <a:latin typeface="Arial"/>
              <a:ea typeface="+mn-ea"/>
              <a:cs typeface="+mn-cs"/>
            </a:endParaRPr>
          </a:p>
        </p:txBody>
      </p:sp>
      <p:sp>
        <p:nvSpPr>
          <p:cNvPr id="100" name="TextBox 99">
            <a:extLst>
              <a:ext uri="{FF2B5EF4-FFF2-40B4-BE49-F238E27FC236}">
                <a16:creationId xmlns:a16="http://schemas.microsoft.com/office/drawing/2014/main" id="{A787BC87-124C-4772-9C31-ADC5C304CFA5}"/>
              </a:ext>
            </a:extLst>
          </p:cNvPr>
          <p:cNvSpPr txBox="1"/>
          <p:nvPr/>
        </p:nvSpPr>
        <p:spPr>
          <a:xfrm>
            <a:off x="3326091" y="3891864"/>
            <a:ext cx="1232640" cy="793166"/>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2. Generate document to complete other contract fields offline</a:t>
            </a:r>
            <a:endParaRPr kumimoji="0" lang="en-GB" sz="911" b="0" i="0" u="none" strike="noStrike" kern="1200" cap="none" spc="0" normalizeH="0" baseline="0" noProof="0">
              <a:ln>
                <a:noFill/>
              </a:ln>
              <a:solidFill>
                <a:prstClr val="black"/>
              </a:solidFill>
              <a:effectLst/>
              <a:uLnTx/>
              <a:uFillTx/>
              <a:latin typeface="Arial"/>
              <a:ea typeface="+mn-ea"/>
              <a:cs typeface="+mn-cs"/>
            </a:endParaRPr>
          </a:p>
        </p:txBody>
      </p:sp>
      <p:sp>
        <p:nvSpPr>
          <p:cNvPr id="101" name="TextBox 100">
            <a:extLst>
              <a:ext uri="{FF2B5EF4-FFF2-40B4-BE49-F238E27FC236}">
                <a16:creationId xmlns:a16="http://schemas.microsoft.com/office/drawing/2014/main" id="{5AF33144-AD22-458B-9A55-CBCDB38EC91A}"/>
              </a:ext>
            </a:extLst>
          </p:cNvPr>
          <p:cNvSpPr txBox="1"/>
          <p:nvPr/>
        </p:nvSpPr>
        <p:spPr>
          <a:xfrm>
            <a:off x="3334012" y="4863742"/>
            <a:ext cx="1232640" cy="51283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3. Negotiate terms of contract with Syndicate(s)</a:t>
            </a:r>
            <a:endParaRPr kumimoji="0" lang="en-GB" sz="911" b="0" i="0" u="none" strike="noStrike" kern="1200" cap="none" spc="0" normalizeH="0" baseline="0" noProof="0">
              <a:ln>
                <a:noFill/>
              </a:ln>
              <a:solidFill>
                <a:prstClr val="black"/>
              </a:solidFill>
              <a:effectLst/>
              <a:uLnTx/>
              <a:uFillTx/>
              <a:latin typeface="Arial"/>
              <a:ea typeface="+mn-ea"/>
              <a:cs typeface="+mn-cs"/>
            </a:endParaRPr>
          </a:p>
        </p:txBody>
      </p:sp>
      <p:sp>
        <p:nvSpPr>
          <p:cNvPr id="102" name="TextBox 101">
            <a:extLst>
              <a:ext uri="{FF2B5EF4-FFF2-40B4-BE49-F238E27FC236}">
                <a16:creationId xmlns:a16="http://schemas.microsoft.com/office/drawing/2014/main" id="{E8FEF721-80AB-4993-A3F8-D1DAF26C6857}"/>
              </a:ext>
            </a:extLst>
          </p:cNvPr>
          <p:cNvSpPr txBox="1"/>
          <p:nvPr/>
        </p:nvSpPr>
        <p:spPr>
          <a:xfrm>
            <a:off x="3334012" y="5683903"/>
            <a:ext cx="1453337" cy="652999"/>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4. Complete due diligence reviews against PBQA, Financials and Conduct</a:t>
            </a:r>
            <a:endParaRPr kumimoji="0" lang="en-GB" sz="911" b="0" i="0" u="none" strike="noStrike" kern="1200" cap="none" spc="0" normalizeH="0" baseline="0" noProof="0">
              <a:ln>
                <a:noFill/>
              </a:ln>
              <a:solidFill>
                <a:prstClr val="black"/>
              </a:solidFill>
              <a:effectLst/>
              <a:uLnTx/>
              <a:uFillTx/>
              <a:latin typeface="Arial"/>
              <a:ea typeface="+mn-ea"/>
              <a:cs typeface="+mn-cs"/>
            </a:endParaRPr>
          </a:p>
        </p:txBody>
      </p:sp>
      <p:sp>
        <p:nvSpPr>
          <p:cNvPr id="103" name="TextBox 102">
            <a:extLst>
              <a:ext uri="{FF2B5EF4-FFF2-40B4-BE49-F238E27FC236}">
                <a16:creationId xmlns:a16="http://schemas.microsoft.com/office/drawing/2014/main" id="{FE5FFB3C-876A-406C-9DBA-F2EB417DF788}"/>
              </a:ext>
            </a:extLst>
          </p:cNvPr>
          <p:cNvSpPr txBox="1"/>
          <p:nvPr/>
        </p:nvSpPr>
        <p:spPr>
          <a:xfrm>
            <a:off x="5373460" y="3891864"/>
            <a:ext cx="1232640" cy="652999"/>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5. Sign and stamp contract. Broker signs down written lines in own system</a:t>
            </a:r>
            <a:endParaRPr kumimoji="0" lang="en-GB" sz="911" b="0" i="0" u="none" strike="noStrike" kern="1200" cap="none" spc="0" normalizeH="0" baseline="0" noProof="0">
              <a:ln>
                <a:noFill/>
              </a:ln>
              <a:solidFill>
                <a:prstClr val="black"/>
              </a:solidFill>
              <a:effectLst/>
              <a:uLnTx/>
              <a:uFillTx/>
              <a:latin typeface="Arial"/>
              <a:ea typeface="+mn-ea"/>
              <a:cs typeface="+mn-cs"/>
            </a:endParaRPr>
          </a:p>
        </p:txBody>
      </p:sp>
      <p:sp>
        <p:nvSpPr>
          <p:cNvPr id="104" name="TextBox 103">
            <a:extLst>
              <a:ext uri="{FF2B5EF4-FFF2-40B4-BE49-F238E27FC236}">
                <a16:creationId xmlns:a16="http://schemas.microsoft.com/office/drawing/2014/main" id="{E5F2ECD0-A3E0-4F9A-96F8-0DEF680626DF}"/>
              </a:ext>
            </a:extLst>
          </p:cNvPr>
          <p:cNvSpPr txBox="1"/>
          <p:nvPr/>
        </p:nvSpPr>
        <p:spPr>
          <a:xfrm>
            <a:off x="5369629" y="2798467"/>
            <a:ext cx="1232640" cy="793166"/>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6. Enter signed lines in DCM, with validation of 100% and submit contract for review</a:t>
            </a:r>
            <a:endParaRPr kumimoji="0" lang="en-GB" sz="911" b="0" i="0" u="none" strike="noStrike" kern="1200" cap="none" spc="0" normalizeH="0" baseline="0" noProof="0">
              <a:ln>
                <a:noFill/>
              </a:ln>
              <a:solidFill>
                <a:prstClr val="black"/>
              </a:solidFill>
              <a:effectLst/>
              <a:uLnTx/>
              <a:uFillTx/>
              <a:latin typeface="Arial"/>
              <a:ea typeface="+mn-ea"/>
              <a:cs typeface="+mn-cs"/>
            </a:endParaRPr>
          </a:p>
        </p:txBody>
      </p:sp>
      <p:sp>
        <p:nvSpPr>
          <p:cNvPr id="105" name="TextBox 104">
            <a:extLst>
              <a:ext uri="{FF2B5EF4-FFF2-40B4-BE49-F238E27FC236}">
                <a16:creationId xmlns:a16="http://schemas.microsoft.com/office/drawing/2014/main" id="{6499E099-DF58-41D5-B0C9-ADD29CD42AFF}"/>
              </a:ext>
            </a:extLst>
          </p:cNvPr>
          <p:cNvSpPr txBox="1"/>
          <p:nvPr/>
        </p:nvSpPr>
        <p:spPr>
          <a:xfrm>
            <a:off x="7458349" y="1692426"/>
            <a:ext cx="1232640" cy="652999"/>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8. Review and confirm that data entered is aligned with signed contract</a:t>
            </a:r>
            <a:endParaRPr kumimoji="0" lang="en-GB" sz="911" b="0" i="0" u="none" strike="noStrike" kern="1200" cap="none" spc="0" normalizeH="0" baseline="0" noProof="0">
              <a:ln>
                <a:noFill/>
              </a:ln>
              <a:solidFill>
                <a:prstClr val="black"/>
              </a:solidFill>
              <a:effectLst/>
              <a:uLnTx/>
              <a:uFillTx/>
              <a:latin typeface="Arial"/>
              <a:ea typeface="+mn-ea"/>
              <a:cs typeface="+mn-cs"/>
            </a:endParaRPr>
          </a:p>
        </p:txBody>
      </p:sp>
      <p:grpSp>
        <p:nvGrpSpPr>
          <p:cNvPr id="167" name="Group 166">
            <a:extLst>
              <a:ext uri="{FF2B5EF4-FFF2-40B4-BE49-F238E27FC236}">
                <a16:creationId xmlns:a16="http://schemas.microsoft.com/office/drawing/2014/main" id="{A9DA3000-F022-466E-B867-262FDAD58D5A}"/>
              </a:ext>
            </a:extLst>
          </p:cNvPr>
          <p:cNvGrpSpPr/>
          <p:nvPr/>
        </p:nvGrpSpPr>
        <p:grpSpPr>
          <a:xfrm>
            <a:off x="6518910" y="2718374"/>
            <a:ext cx="158622" cy="270578"/>
            <a:chOff x="2967036" y="2217455"/>
            <a:chExt cx="1276350" cy="2091981"/>
          </a:xfrm>
        </p:grpSpPr>
        <p:sp>
          <p:nvSpPr>
            <p:cNvPr id="168" name="Oval 167">
              <a:extLst>
                <a:ext uri="{FF2B5EF4-FFF2-40B4-BE49-F238E27FC236}">
                  <a16:creationId xmlns:a16="http://schemas.microsoft.com/office/drawing/2014/main" id="{DB8B01C0-2CF4-4055-9D78-ACBF5BA92AA6}"/>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169" name="Chord 168">
              <a:extLst>
                <a:ext uri="{FF2B5EF4-FFF2-40B4-BE49-F238E27FC236}">
                  <a16:creationId xmlns:a16="http://schemas.microsoft.com/office/drawing/2014/main" id="{875253D4-99EB-40D7-84FD-1BEB6402ED6B}"/>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173" name="Group 172">
            <a:extLst>
              <a:ext uri="{FF2B5EF4-FFF2-40B4-BE49-F238E27FC236}">
                <a16:creationId xmlns:a16="http://schemas.microsoft.com/office/drawing/2014/main" id="{67A3FD41-985A-4974-833F-64A688300CC9}"/>
              </a:ext>
            </a:extLst>
          </p:cNvPr>
          <p:cNvGrpSpPr/>
          <p:nvPr/>
        </p:nvGrpSpPr>
        <p:grpSpPr>
          <a:xfrm>
            <a:off x="4100547" y="3816545"/>
            <a:ext cx="158622" cy="270578"/>
            <a:chOff x="2967036" y="2217455"/>
            <a:chExt cx="1276350" cy="2091981"/>
          </a:xfrm>
        </p:grpSpPr>
        <p:sp>
          <p:nvSpPr>
            <p:cNvPr id="174" name="Oval 173">
              <a:extLst>
                <a:ext uri="{FF2B5EF4-FFF2-40B4-BE49-F238E27FC236}">
                  <a16:creationId xmlns:a16="http://schemas.microsoft.com/office/drawing/2014/main" id="{F9E28484-12A1-415D-AC4F-7AE029F66E31}"/>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175" name="Chord 174">
              <a:extLst>
                <a:ext uri="{FF2B5EF4-FFF2-40B4-BE49-F238E27FC236}">
                  <a16:creationId xmlns:a16="http://schemas.microsoft.com/office/drawing/2014/main" id="{54072E52-BF04-4114-97B6-C1E150E2C7A4}"/>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60" name="Group 59">
            <a:extLst>
              <a:ext uri="{FF2B5EF4-FFF2-40B4-BE49-F238E27FC236}">
                <a16:creationId xmlns:a16="http://schemas.microsoft.com/office/drawing/2014/main" id="{AC35363E-1B0A-484C-A84F-5DB750346097}"/>
              </a:ext>
            </a:extLst>
          </p:cNvPr>
          <p:cNvGrpSpPr/>
          <p:nvPr/>
        </p:nvGrpSpPr>
        <p:grpSpPr>
          <a:xfrm>
            <a:off x="7403605" y="3816546"/>
            <a:ext cx="1286585" cy="1008651"/>
            <a:chOff x="7113614" y="4187615"/>
            <a:chExt cx="1411726" cy="1106758"/>
          </a:xfrm>
        </p:grpSpPr>
        <p:sp>
          <p:nvSpPr>
            <p:cNvPr id="108" name="TextBox 107">
              <a:extLst>
                <a:ext uri="{FF2B5EF4-FFF2-40B4-BE49-F238E27FC236}">
                  <a16:creationId xmlns:a16="http://schemas.microsoft.com/office/drawing/2014/main" id="{DBC7F0B2-3269-49C1-97C7-5D4852720A74}"/>
                </a:ext>
              </a:extLst>
            </p:cNvPr>
            <p:cNvSpPr txBox="1"/>
            <p:nvPr/>
          </p:nvSpPr>
          <p:spPr>
            <a:xfrm>
              <a:off x="7113614" y="4270260"/>
              <a:ext cx="1352534" cy="102411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dirty="0">
                  <a:ln>
                    <a:noFill/>
                  </a:ln>
                  <a:solidFill>
                    <a:prstClr val="black"/>
                  </a:solidFill>
                  <a:effectLst/>
                  <a:uLnTx/>
                  <a:uFillTx/>
                  <a:latin typeface="Arial"/>
                  <a:ea typeface="+mn-ea"/>
                  <a:cs typeface="+mn-cs"/>
                </a:rPr>
                <a:t>10. DXC to perform registration checks for FDO and may return to the Broker if changes are required</a:t>
              </a:r>
              <a:endParaRPr kumimoji="0" lang="en-GB" sz="911" b="0" i="0" u="none" strike="noStrike" kern="1200" cap="none" spc="0" normalizeH="0" baseline="0" noProof="0" dirty="0">
                <a:ln>
                  <a:noFill/>
                </a:ln>
                <a:solidFill>
                  <a:prstClr val="black"/>
                </a:solidFill>
                <a:effectLst/>
                <a:uLnTx/>
                <a:uFillTx/>
                <a:latin typeface="Arial"/>
                <a:ea typeface="+mn-ea"/>
                <a:cs typeface="+mn-cs"/>
              </a:endParaRPr>
            </a:p>
          </p:txBody>
        </p:sp>
        <p:grpSp>
          <p:nvGrpSpPr>
            <p:cNvPr id="176" name="Group 175">
              <a:extLst>
                <a:ext uri="{FF2B5EF4-FFF2-40B4-BE49-F238E27FC236}">
                  <a16:creationId xmlns:a16="http://schemas.microsoft.com/office/drawing/2014/main" id="{757E2C9E-9B74-4DE0-A8A8-CEFA2A58477F}"/>
                </a:ext>
              </a:extLst>
            </p:cNvPr>
            <p:cNvGrpSpPr/>
            <p:nvPr/>
          </p:nvGrpSpPr>
          <p:grpSpPr>
            <a:xfrm>
              <a:off x="8351289" y="4187615"/>
              <a:ext cx="174051" cy="296896"/>
              <a:chOff x="2967036" y="2217455"/>
              <a:chExt cx="1276350" cy="2091981"/>
            </a:xfrm>
          </p:grpSpPr>
          <p:sp>
            <p:nvSpPr>
              <p:cNvPr id="177" name="Oval 176">
                <a:extLst>
                  <a:ext uri="{FF2B5EF4-FFF2-40B4-BE49-F238E27FC236}">
                    <a16:creationId xmlns:a16="http://schemas.microsoft.com/office/drawing/2014/main" id="{FBDC50F5-3FDB-420F-AB95-CC3D39BCF571}"/>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178" name="Chord 177">
                <a:extLst>
                  <a:ext uri="{FF2B5EF4-FFF2-40B4-BE49-F238E27FC236}">
                    <a16:creationId xmlns:a16="http://schemas.microsoft.com/office/drawing/2014/main" id="{F0A99DD7-BFB1-4659-BA51-83B383084DBE}"/>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grpSp>
        <p:nvGrpSpPr>
          <p:cNvPr id="185" name="Group 184">
            <a:extLst>
              <a:ext uri="{FF2B5EF4-FFF2-40B4-BE49-F238E27FC236}">
                <a16:creationId xmlns:a16="http://schemas.microsoft.com/office/drawing/2014/main" id="{01720829-4C4F-4706-8249-557C2E4E6071}"/>
              </a:ext>
            </a:extLst>
          </p:cNvPr>
          <p:cNvGrpSpPr/>
          <p:nvPr/>
        </p:nvGrpSpPr>
        <p:grpSpPr>
          <a:xfrm>
            <a:off x="4527329" y="5603053"/>
            <a:ext cx="158622" cy="270578"/>
            <a:chOff x="2967036" y="2217455"/>
            <a:chExt cx="1276350" cy="2091981"/>
          </a:xfrm>
          <a:solidFill>
            <a:schemeClr val="accent1"/>
          </a:solidFill>
        </p:grpSpPr>
        <p:sp>
          <p:nvSpPr>
            <p:cNvPr id="186" name="Oval 185">
              <a:extLst>
                <a:ext uri="{FF2B5EF4-FFF2-40B4-BE49-F238E27FC236}">
                  <a16:creationId xmlns:a16="http://schemas.microsoft.com/office/drawing/2014/main" id="{D903E292-9D89-4F7D-8A39-B887FC557D51}"/>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187" name="Chord 186">
              <a:extLst>
                <a:ext uri="{FF2B5EF4-FFF2-40B4-BE49-F238E27FC236}">
                  <a16:creationId xmlns:a16="http://schemas.microsoft.com/office/drawing/2014/main" id="{BAD7503D-54EB-41A9-A901-B23A9A113683}"/>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191" name="Group 190">
            <a:extLst>
              <a:ext uri="{FF2B5EF4-FFF2-40B4-BE49-F238E27FC236}">
                <a16:creationId xmlns:a16="http://schemas.microsoft.com/office/drawing/2014/main" id="{6CF611C2-0F4B-4DA5-8689-5EE9782EC053}"/>
              </a:ext>
            </a:extLst>
          </p:cNvPr>
          <p:cNvGrpSpPr/>
          <p:nvPr/>
        </p:nvGrpSpPr>
        <p:grpSpPr>
          <a:xfrm>
            <a:off x="8371966" y="1627028"/>
            <a:ext cx="158622" cy="270578"/>
            <a:chOff x="2967036" y="2217455"/>
            <a:chExt cx="1276350" cy="2091981"/>
          </a:xfrm>
          <a:solidFill>
            <a:schemeClr val="accent1"/>
          </a:solidFill>
        </p:grpSpPr>
        <p:sp>
          <p:nvSpPr>
            <p:cNvPr id="192" name="Oval 191">
              <a:extLst>
                <a:ext uri="{FF2B5EF4-FFF2-40B4-BE49-F238E27FC236}">
                  <a16:creationId xmlns:a16="http://schemas.microsoft.com/office/drawing/2014/main" id="{669FCF7D-5728-4F99-8253-2E2C51EA6F16}"/>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193" name="Chord 192">
              <a:extLst>
                <a:ext uri="{FF2B5EF4-FFF2-40B4-BE49-F238E27FC236}">
                  <a16:creationId xmlns:a16="http://schemas.microsoft.com/office/drawing/2014/main" id="{D6B80514-99C8-461F-9183-96315F76007C}"/>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cxnSp>
        <p:nvCxnSpPr>
          <p:cNvPr id="233" name="Straight Arrow Connector 232">
            <a:extLst>
              <a:ext uri="{FF2B5EF4-FFF2-40B4-BE49-F238E27FC236}">
                <a16:creationId xmlns:a16="http://schemas.microsoft.com/office/drawing/2014/main" id="{C469286A-ACF3-4A7E-BC89-DE1FE23B6E7D}"/>
              </a:ext>
            </a:extLst>
          </p:cNvPr>
          <p:cNvCxnSpPr>
            <a:cxnSpLocks/>
          </p:cNvCxnSpPr>
          <p:nvPr/>
        </p:nvCxnSpPr>
        <p:spPr>
          <a:xfrm>
            <a:off x="3970722" y="4526806"/>
            <a:ext cx="0" cy="336936"/>
          </a:xfrm>
          <a:prstGeom prst="straightConnector1">
            <a:avLst/>
          </a:prstGeom>
          <a:ln w="63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or: Elbow 14">
            <a:extLst>
              <a:ext uri="{FF2B5EF4-FFF2-40B4-BE49-F238E27FC236}">
                <a16:creationId xmlns:a16="http://schemas.microsoft.com/office/drawing/2014/main" id="{7102A345-49F8-4159-ABD3-9D2ECD8A9906}"/>
              </a:ext>
            </a:extLst>
          </p:cNvPr>
          <p:cNvCxnSpPr>
            <a:cxnSpLocks/>
            <a:stCxn id="102" idx="3"/>
            <a:endCxn id="103" idx="1"/>
          </p:cNvCxnSpPr>
          <p:nvPr/>
        </p:nvCxnSpPr>
        <p:spPr>
          <a:xfrm flipV="1">
            <a:off x="4787349" y="4218364"/>
            <a:ext cx="586111" cy="1792039"/>
          </a:xfrm>
          <a:prstGeom prst="bentConnector3">
            <a:avLst>
              <a:gd name="adj1" fmla="val 50000"/>
            </a:avLst>
          </a:prstGeom>
          <a:ln w="635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239" name="TextBox 238">
            <a:extLst>
              <a:ext uri="{FF2B5EF4-FFF2-40B4-BE49-F238E27FC236}">
                <a16:creationId xmlns:a16="http://schemas.microsoft.com/office/drawing/2014/main" id="{D49A5CAE-DFD6-49E1-9EA8-AB9127D40DA5}"/>
              </a:ext>
            </a:extLst>
          </p:cNvPr>
          <p:cNvSpPr txBox="1"/>
          <p:nvPr/>
        </p:nvSpPr>
        <p:spPr>
          <a:xfrm>
            <a:off x="5379193" y="1692426"/>
            <a:ext cx="1232640" cy="793166"/>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7. Perform checks against Atlas and return to Broker if changes are required</a:t>
            </a:r>
            <a:endParaRPr kumimoji="0" lang="en-GB" sz="911" b="0" i="0" u="none" strike="noStrike" kern="1200" cap="none" spc="0" normalizeH="0" baseline="0" noProof="0">
              <a:ln>
                <a:noFill/>
              </a:ln>
              <a:solidFill>
                <a:prstClr val="black"/>
              </a:solidFill>
              <a:effectLst/>
              <a:uLnTx/>
              <a:uFillTx/>
              <a:latin typeface="Arial"/>
              <a:ea typeface="+mn-ea"/>
              <a:cs typeface="+mn-cs"/>
            </a:endParaRPr>
          </a:p>
        </p:txBody>
      </p:sp>
      <p:pic>
        <p:nvPicPr>
          <p:cNvPr id="241" name="Picture 4" descr="Computer, desktop, laptop, mac, monitor, pc, screen icon">
            <a:extLst>
              <a:ext uri="{FF2B5EF4-FFF2-40B4-BE49-F238E27FC236}">
                <a16:creationId xmlns:a16="http://schemas.microsoft.com/office/drawing/2014/main" id="{203E39DF-2DA9-4654-B4F2-064258194F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9872" y="1627028"/>
            <a:ext cx="224186" cy="224186"/>
          </a:xfrm>
          <a:prstGeom prst="rect">
            <a:avLst/>
          </a:prstGeom>
          <a:noFill/>
          <a:extLst>
            <a:ext uri="{909E8E84-426E-40DD-AFC4-6F175D3DCCD1}">
              <a14:hiddenFill xmlns:a14="http://schemas.microsoft.com/office/drawing/2010/main">
                <a:solidFill>
                  <a:srgbClr val="FFFFFF"/>
                </a:solidFill>
              </a14:hiddenFill>
            </a:ext>
          </a:extLst>
        </p:spPr>
      </p:pic>
      <p:grpSp>
        <p:nvGrpSpPr>
          <p:cNvPr id="59" name="Group 58">
            <a:extLst>
              <a:ext uri="{FF2B5EF4-FFF2-40B4-BE49-F238E27FC236}">
                <a16:creationId xmlns:a16="http://schemas.microsoft.com/office/drawing/2014/main" id="{359F0332-6166-431B-A799-E003EDBABFF1}"/>
              </a:ext>
            </a:extLst>
          </p:cNvPr>
          <p:cNvGrpSpPr/>
          <p:nvPr/>
        </p:nvGrpSpPr>
        <p:grpSpPr>
          <a:xfrm>
            <a:off x="7466497" y="2718374"/>
            <a:ext cx="1310540" cy="733093"/>
            <a:chOff x="7182622" y="2982629"/>
            <a:chExt cx="1438011" cy="804398"/>
          </a:xfrm>
        </p:grpSpPr>
        <p:sp>
          <p:nvSpPr>
            <p:cNvPr id="106" name="TextBox 105">
              <a:extLst>
                <a:ext uri="{FF2B5EF4-FFF2-40B4-BE49-F238E27FC236}">
                  <a16:creationId xmlns:a16="http://schemas.microsoft.com/office/drawing/2014/main" id="{3ACFA4A7-4CA9-4B39-8577-CF1124940873}"/>
                </a:ext>
              </a:extLst>
            </p:cNvPr>
            <p:cNvSpPr txBox="1"/>
            <p:nvPr/>
          </p:nvSpPr>
          <p:spPr>
            <a:xfrm>
              <a:off x="7182622" y="3070513"/>
              <a:ext cx="1438011" cy="716514"/>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9. Contract is registered and will be active once passing inception date</a:t>
              </a:r>
              <a:endParaRPr kumimoji="0" lang="en-GB" sz="911" b="0" i="0" u="none" strike="noStrike" kern="1200" cap="none" spc="0" normalizeH="0" baseline="0" noProof="0">
                <a:ln>
                  <a:noFill/>
                </a:ln>
                <a:solidFill>
                  <a:prstClr val="black"/>
                </a:solidFill>
                <a:effectLst/>
                <a:uLnTx/>
                <a:uFillTx/>
                <a:latin typeface="Arial"/>
                <a:ea typeface="+mn-ea"/>
                <a:cs typeface="+mn-cs"/>
              </a:endParaRPr>
            </a:p>
          </p:txBody>
        </p:sp>
        <p:pic>
          <p:nvPicPr>
            <p:cNvPr id="243" name="Picture 4" descr="Computer, desktop, laptop, mac, monitor, pc, screen icon">
              <a:extLst>
                <a:ext uri="{FF2B5EF4-FFF2-40B4-BE49-F238E27FC236}">
                  <a16:creationId xmlns:a16="http://schemas.microsoft.com/office/drawing/2014/main" id="{53F4D2B2-8B68-4F02-8248-F8D343D2FB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618" y="2982629"/>
              <a:ext cx="245992" cy="245992"/>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245" name="Straight Arrow Connector 244">
            <a:extLst>
              <a:ext uri="{FF2B5EF4-FFF2-40B4-BE49-F238E27FC236}">
                <a16:creationId xmlns:a16="http://schemas.microsoft.com/office/drawing/2014/main" id="{BBAD97C0-3E3E-43D5-B7ED-6BCDD4A5EE8C}"/>
              </a:ext>
            </a:extLst>
          </p:cNvPr>
          <p:cNvCxnSpPr>
            <a:cxnSpLocks/>
            <a:endCxn id="108" idx="0"/>
          </p:cNvCxnSpPr>
          <p:nvPr/>
        </p:nvCxnSpPr>
        <p:spPr>
          <a:xfrm>
            <a:off x="8019925" y="3570059"/>
            <a:ext cx="0" cy="321806"/>
          </a:xfrm>
          <a:prstGeom prst="straightConnector1">
            <a:avLst/>
          </a:prstGeom>
          <a:ln w="6350">
            <a:solidFill>
              <a:schemeClr val="bg2"/>
            </a:solidFill>
            <a:tailEnd type="triangle"/>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1CE912EB-0A71-42A2-8392-41C93F702AAA}"/>
              </a:ext>
            </a:extLst>
          </p:cNvPr>
          <p:cNvSpPr txBox="1"/>
          <p:nvPr/>
        </p:nvSpPr>
        <p:spPr>
          <a:xfrm>
            <a:off x="1566776" y="3891865"/>
            <a:ext cx="1232640" cy="793166"/>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0. Producing broker to give the placing broker relevant details for the contract (offline)</a:t>
            </a:r>
            <a:endParaRPr kumimoji="0" lang="en-GB" sz="911" b="0" i="0" u="none" strike="noStrike" kern="1200" cap="none" spc="0" normalizeH="0" baseline="0" noProof="0">
              <a:ln>
                <a:noFill/>
              </a:ln>
              <a:solidFill>
                <a:prstClr val="black"/>
              </a:solidFill>
              <a:effectLst/>
              <a:uLnTx/>
              <a:uFillTx/>
              <a:latin typeface="Arial"/>
              <a:ea typeface="+mn-ea"/>
              <a:cs typeface="+mn-cs"/>
            </a:endParaRPr>
          </a:p>
        </p:txBody>
      </p:sp>
      <p:sp>
        <p:nvSpPr>
          <p:cNvPr id="118" name="TextBox 117">
            <a:extLst>
              <a:ext uri="{FF2B5EF4-FFF2-40B4-BE49-F238E27FC236}">
                <a16:creationId xmlns:a16="http://schemas.microsoft.com/office/drawing/2014/main" id="{BD070445-8722-4A84-9BA9-08ACD2C9F499}"/>
              </a:ext>
            </a:extLst>
          </p:cNvPr>
          <p:cNvSpPr txBox="1"/>
          <p:nvPr/>
        </p:nvSpPr>
        <p:spPr>
          <a:xfrm>
            <a:off x="584976" y="2245333"/>
            <a:ext cx="980860" cy="232500"/>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911" b="1" i="0" u="none" strike="noStrike" kern="1200" cap="none" spc="0" normalizeH="0" baseline="0" noProof="0">
                <a:ln>
                  <a:noFill/>
                </a:ln>
                <a:solidFill>
                  <a:prstClr val="black"/>
                </a:solidFill>
                <a:effectLst/>
                <a:uLnTx/>
                <a:uFillTx/>
                <a:latin typeface="Arial"/>
                <a:ea typeface="+mn-ea"/>
                <a:cs typeface="+mn-cs"/>
              </a:rPr>
              <a:t>DCM System</a:t>
            </a:r>
            <a:endParaRPr kumimoji="0" lang="en-GB" sz="911" b="1" i="0" u="none" strike="noStrike" kern="1200" cap="none" spc="0" normalizeH="0" baseline="0" noProof="0">
              <a:ln>
                <a:noFill/>
              </a:ln>
              <a:solidFill>
                <a:prstClr val="black"/>
              </a:solidFill>
              <a:effectLst/>
              <a:uLnTx/>
              <a:uFillTx/>
              <a:latin typeface="Arial"/>
              <a:ea typeface="+mn-ea"/>
              <a:cs typeface="+mn-cs"/>
            </a:endParaRPr>
          </a:p>
        </p:txBody>
      </p:sp>
      <p:sp>
        <p:nvSpPr>
          <p:cNvPr id="119" name="TextBox 118">
            <a:extLst>
              <a:ext uri="{FF2B5EF4-FFF2-40B4-BE49-F238E27FC236}">
                <a16:creationId xmlns:a16="http://schemas.microsoft.com/office/drawing/2014/main" id="{91432541-B5A2-4213-A6EF-7DD8C30688F3}"/>
              </a:ext>
            </a:extLst>
          </p:cNvPr>
          <p:cNvSpPr txBox="1"/>
          <p:nvPr/>
        </p:nvSpPr>
        <p:spPr>
          <a:xfrm>
            <a:off x="551275" y="4360520"/>
            <a:ext cx="1048267" cy="232500"/>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911" b="1" i="0" u="none" strike="noStrike" kern="1200" cap="none" spc="0" normalizeH="0" baseline="0" noProof="0">
                <a:ln>
                  <a:noFill/>
                </a:ln>
                <a:solidFill>
                  <a:prstClr val="black"/>
                </a:solidFill>
                <a:effectLst/>
                <a:uLnTx/>
                <a:uFillTx/>
                <a:latin typeface="Arial"/>
                <a:ea typeface="+mn-ea"/>
                <a:cs typeface="+mn-cs"/>
              </a:rPr>
              <a:t>Broker Process</a:t>
            </a:r>
            <a:endParaRPr kumimoji="0" lang="en-GB" sz="911" b="1" i="0" u="none" strike="noStrike" kern="1200" cap="none" spc="0" normalizeH="0" baseline="0" noProof="0">
              <a:ln>
                <a:noFill/>
              </a:ln>
              <a:solidFill>
                <a:prstClr val="black"/>
              </a:solidFill>
              <a:effectLst/>
              <a:uLnTx/>
              <a:uFillTx/>
              <a:latin typeface="Arial"/>
              <a:ea typeface="+mn-ea"/>
              <a:cs typeface="+mn-cs"/>
            </a:endParaRPr>
          </a:p>
        </p:txBody>
      </p:sp>
      <p:grpSp>
        <p:nvGrpSpPr>
          <p:cNvPr id="48" name="Group 47">
            <a:extLst>
              <a:ext uri="{FF2B5EF4-FFF2-40B4-BE49-F238E27FC236}">
                <a16:creationId xmlns:a16="http://schemas.microsoft.com/office/drawing/2014/main" id="{E2E4D40F-DE5F-4140-9A4D-E843B6B0C813}"/>
              </a:ext>
            </a:extLst>
          </p:cNvPr>
          <p:cNvGrpSpPr/>
          <p:nvPr/>
        </p:nvGrpSpPr>
        <p:grpSpPr>
          <a:xfrm>
            <a:off x="6395518" y="3816546"/>
            <a:ext cx="440241" cy="676574"/>
            <a:chOff x="5972456" y="4187614"/>
            <a:chExt cx="483061" cy="742381"/>
          </a:xfrm>
        </p:grpSpPr>
        <p:grpSp>
          <p:nvGrpSpPr>
            <p:cNvPr id="217" name="Group 216">
              <a:extLst>
                <a:ext uri="{FF2B5EF4-FFF2-40B4-BE49-F238E27FC236}">
                  <a16:creationId xmlns:a16="http://schemas.microsoft.com/office/drawing/2014/main" id="{7CB7E1D0-2174-464C-AA47-230F1E17251A}"/>
                </a:ext>
              </a:extLst>
            </p:cNvPr>
            <p:cNvGrpSpPr/>
            <p:nvPr/>
          </p:nvGrpSpPr>
          <p:grpSpPr>
            <a:xfrm>
              <a:off x="6129588" y="4187614"/>
              <a:ext cx="174051" cy="296896"/>
              <a:chOff x="2967036" y="2217455"/>
              <a:chExt cx="1276350" cy="2091981"/>
            </a:xfrm>
            <a:solidFill>
              <a:schemeClr val="accent5">
                <a:lumMod val="50000"/>
              </a:schemeClr>
            </a:solidFill>
          </p:grpSpPr>
          <p:sp>
            <p:nvSpPr>
              <p:cNvPr id="218" name="Oval 217">
                <a:extLst>
                  <a:ext uri="{FF2B5EF4-FFF2-40B4-BE49-F238E27FC236}">
                    <a16:creationId xmlns:a16="http://schemas.microsoft.com/office/drawing/2014/main" id="{D56741A9-2282-48DD-A5E7-11DFFFBF4890}"/>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219" name="Chord 218">
                <a:extLst>
                  <a:ext uri="{FF2B5EF4-FFF2-40B4-BE49-F238E27FC236}">
                    <a16:creationId xmlns:a16="http://schemas.microsoft.com/office/drawing/2014/main" id="{BD0960F1-6638-44FF-B234-36AB342B3052}"/>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220" name="Group 219">
              <a:extLst>
                <a:ext uri="{FF2B5EF4-FFF2-40B4-BE49-F238E27FC236}">
                  <a16:creationId xmlns:a16="http://schemas.microsoft.com/office/drawing/2014/main" id="{612E91FE-2128-4186-A7C6-246A803C3389}"/>
                </a:ext>
              </a:extLst>
            </p:cNvPr>
            <p:cNvGrpSpPr/>
            <p:nvPr/>
          </p:nvGrpSpPr>
          <p:grpSpPr>
            <a:xfrm>
              <a:off x="5972456" y="4361763"/>
              <a:ext cx="174051" cy="296896"/>
              <a:chOff x="2967036" y="2217455"/>
              <a:chExt cx="1276350" cy="2091981"/>
            </a:xfrm>
            <a:solidFill>
              <a:schemeClr val="accent1"/>
            </a:solidFill>
          </p:grpSpPr>
          <p:sp>
            <p:nvSpPr>
              <p:cNvPr id="221" name="Oval 220">
                <a:extLst>
                  <a:ext uri="{FF2B5EF4-FFF2-40B4-BE49-F238E27FC236}">
                    <a16:creationId xmlns:a16="http://schemas.microsoft.com/office/drawing/2014/main" id="{FC6B4DE9-35C8-4BD5-B635-E38CF53E1D16}"/>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222" name="Chord 221">
                <a:extLst>
                  <a:ext uri="{FF2B5EF4-FFF2-40B4-BE49-F238E27FC236}">
                    <a16:creationId xmlns:a16="http://schemas.microsoft.com/office/drawing/2014/main" id="{4B016522-BCE4-40A6-BBDD-2BBC725B514C}"/>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223" name="Group 222">
              <a:extLst>
                <a:ext uri="{FF2B5EF4-FFF2-40B4-BE49-F238E27FC236}">
                  <a16:creationId xmlns:a16="http://schemas.microsoft.com/office/drawing/2014/main" id="{704BEE3E-0DF4-4B3C-A6A6-B70E1825581E}"/>
                </a:ext>
              </a:extLst>
            </p:cNvPr>
            <p:cNvGrpSpPr/>
            <p:nvPr/>
          </p:nvGrpSpPr>
          <p:grpSpPr>
            <a:xfrm>
              <a:off x="6223753" y="4455699"/>
              <a:ext cx="231764" cy="193086"/>
              <a:chOff x="487991" y="5116521"/>
              <a:chExt cx="439507" cy="366160"/>
            </a:xfrm>
          </p:grpSpPr>
          <p:grpSp>
            <p:nvGrpSpPr>
              <p:cNvPr id="224" name="Group 223">
                <a:extLst>
                  <a:ext uri="{FF2B5EF4-FFF2-40B4-BE49-F238E27FC236}">
                    <a16:creationId xmlns:a16="http://schemas.microsoft.com/office/drawing/2014/main" id="{2BB33CD7-FF87-4A9F-8741-BE49449E777E}"/>
                  </a:ext>
                </a:extLst>
              </p:cNvPr>
              <p:cNvGrpSpPr/>
              <p:nvPr/>
            </p:nvGrpSpPr>
            <p:grpSpPr>
              <a:xfrm>
                <a:off x="487991" y="5116521"/>
                <a:ext cx="184510" cy="366160"/>
                <a:chOff x="2967036" y="2217455"/>
                <a:chExt cx="1276350" cy="2091981"/>
              </a:xfrm>
              <a:solidFill>
                <a:schemeClr val="accent1"/>
              </a:solidFill>
            </p:grpSpPr>
            <p:sp>
              <p:nvSpPr>
                <p:cNvPr id="231" name="Oval 230">
                  <a:extLst>
                    <a:ext uri="{FF2B5EF4-FFF2-40B4-BE49-F238E27FC236}">
                      <a16:creationId xmlns:a16="http://schemas.microsoft.com/office/drawing/2014/main" id="{503FD802-EF0E-49E5-9110-48806D288830}"/>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232" name="Chord 231">
                  <a:extLst>
                    <a:ext uri="{FF2B5EF4-FFF2-40B4-BE49-F238E27FC236}">
                      <a16:creationId xmlns:a16="http://schemas.microsoft.com/office/drawing/2014/main" id="{B9925097-CDEB-4A05-B0B8-ECA584F9DCEC}"/>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225" name="Group 224">
                <a:extLst>
                  <a:ext uri="{FF2B5EF4-FFF2-40B4-BE49-F238E27FC236}">
                    <a16:creationId xmlns:a16="http://schemas.microsoft.com/office/drawing/2014/main" id="{B49623B3-20DE-4766-B4F3-08D4F4D63792}"/>
                  </a:ext>
                </a:extLst>
              </p:cNvPr>
              <p:cNvGrpSpPr/>
              <p:nvPr/>
            </p:nvGrpSpPr>
            <p:grpSpPr>
              <a:xfrm>
                <a:off x="622413" y="5116521"/>
                <a:ext cx="184510" cy="366160"/>
                <a:chOff x="2967036" y="2217455"/>
                <a:chExt cx="1276350" cy="2091981"/>
              </a:xfrm>
              <a:solidFill>
                <a:schemeClr val="accent1"/>
              </a:solidFill>
            </p:grpSpPr>
            <p:sp>
              <p:nvSpPr>
                <p:cNvPr id="229" name="Oval 228">
                  <a:extLst>
                    <a:ext uri="{FF2B5EF4-FFF2-40B4-BE49-F238E27FC236}">
                      <a16:creationId xmlns:a16="http://schemas.microsoft.com/office/drawing/2014/main" id="{D0EF82CD-0E4A-4EBD-96EB-02FF96C5FC78}"/>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230" name="Chord 229">
                  <a:extLst>
                    <a:ext uri="{FF2B5EF4-FFF2-40B4-BE49-F238E27FC236}">
                      <a16:creationId xmlns:a16="http://schemas.microsoft.com/office/drawing/2014/main" id="{32214569-B183-43FC-BC9D-68E7BBB78E5A}"/>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226" name="Group 225">
                <a:extLst>
                  <a:ext uri="{FF2B5EF4-FFF2-40B4-BE49-F238E27FC236}">
                    <a16:creationId xmlns:a16="http://schemas.microsoft.com/office/drawing/2014/main" id="{3FAD1BC3-8D8F-4F3E-8588-C238002BF5C6}"/>
                  </a:ext>
                </a:extLst>
              </p:cNvPr>
              <p:cNvGrpSpPr/>
              <p:nvPr/>
            </p:nvGrpSpPr>
            <p:grpSpPr>
              <a:xfrm>
                <a:off x="742988" y="5116521"/>
                <a:ext cx="184510" cy="366160"/>
                <a:chOff x="2967036" y="2217455"/>
                <a:chExt cx="1276350" cy="2091981"/>
              </a:xfrm>
              <a:solidFill>
                <a:schemeClr val="accent1"/>
              </a:solidFill>
            </p:grpSpPr>
            <p:sp>
              <p:nvSpPr>
                <p:cNvPr id="227" name="Oval 226">
                  <a:extLst>
                    <a:ext uri="{FF2B5EF4-FFF2-40B4-BE49-F238E27FC236}">
                      <a16:creationId xmlns:a16="http://schemas.microsoft.com/office/drawing/2014/main" id="{91955085-FBEA-4F0B-BA1C-42B71FEC7ED6}"/>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228" name="Chord 227">
                  <a:extLst>
                    <a:ext uri="{FF2B5EF4-FFF2-40B4-BE49-F238E27FC236}">
                      <a16:creationId xmlns:a16="http://schemas.microsoft.com/office/drawing/2014/main" id="{4FDA3929-DC6A-4207-9EFD-9E2BAA196267}"/>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grpSp>
          <p:nvGrpSpPr>
            <p:cNvPr id="121" name="Group 120">
              <a:extLst>
                <a:ext uri="{FF2B5EF4-FFF2-40B4-BE49-F238E27FC236}">
                  <a16:creationId xmlns:a16="http://schemas.microsoft.com/office/drawing/2014/main" id="{B147A1A5-344B-4EF3-8E26-30F3B0B3114F}"/>
                </a:ext>
              </a:extLst>
            </p:cNvPr>
            <p:cNvGrpSpPr/>
            <p:nvPr/>
          </p:nvGrpSpPr>
          <p:grpSpPr>
            <a:xfrm>
              <a:off x="6086642" y="4633099"/>
              <a:ext cx="174051" cy="296896"/>
              <a:chOff x="2967036" y="2217455"/>
              <a:chExt cx="1276350" cy="2091981"/>
            </a:xfrm>
          </p:grpSpPr>
          <p:sp>
            <p:nvSpPr>
              <p:cNvPr id="122" name="Oval 121">
                <a:extLst>
                  <a:ext uri="{FF2B5EF4-FFF2-40B4-BE49-F238E27FC236}">
                    <a16:creationId xmlns:a16="http://schemas.microsoft.com/office/drawing/2014/main" id="{77AA3242-2DAC-44E7-A74A-346621C1C527}"/>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123" name="Chord 122">
                <a:extLst>
                  <a:ext uri="{FF2B5EF4-FFF2-40B4-BE49-F238E27FC236}">
                    <a16:creationId xmlns:a16="http://schemas.microsoft.com/office/drawing/2014/main" id="{FD4D7C2C-4B50-4659-AE2E-51306A6403B5}"/>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grpSp>
        <p:nvGrpSpPr>
          <p:cNvPr id="124" name="Group 123">
            <a:extLst>
              <a:ext uri="{FF2B5EF4-FFF2-40B4-BE49-F238E27FC236}">
                <a16:creationId xmlns:a16="http://schemas.microsoft.com/office/drawing/2014/main" id="{DE235DD9-88C8-42B9-96CA-44B92F6183A9}"/>
              </a:ext>
            </a:extLst>
          </p:cNvPr>
          <p:cNvGrpSpPr/>
          <p:nvPr/>
        </p:nvGrpSpPr>
        <p:grpSpPr>
          <a:xfrm>
            <a:off x="2701403" y="3816545"/>
            <a:ext cx="158622" cy="270578"/>
            <a:chOff x="2967036" y="2217455"/>
            <a:chExt cx="1276350" cy="2091981"/>
          </a:xfrm>
        </p:grpSpPr>
        <p:sp>
          <p:nvSpPr>
            <p:cNvPr id="125" name="Oval 124">
              <a:extLst>
                <a:ext uri="{FF2B5EF4-FFF2-40B4-BE49-F238E27FC236}">
                  <a16:creationId xmlns:a16="http://schemas.microsoft.com/office/drawing/2014/main" id="{C8CC5201-F8B1-44DD-A68D-4266B02CC7FE}"/>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126" name="Chord 125">
              <a:extLst>
                <a:ext uri="{FF2B5EF4-FFF2-40B4-BE49-F238E27FC236}">
                  <a16:creationId xmlns:a16="http://schemas.microsoft.com/office/drawing/2014/main" id="{203D751C-76E8-4F43-8923-9AD871F816BF}"/>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cxnSp>
        <p:nvCxnSpPr>
          <p:cNvPr id="9" name="Straight Arrow Connector 8">
            <a:extLst>
              <a:ext uri="{FF2B5EF4-FFF2-40B4-BE49-F238E27FC236}">
                <a16:creationId xmlns:a16="http://schemas.microsoft.com/office/drawing/2014/main" id="{E922AD39-7817-4A18-AFE9-EA01784596D3}"/>
              </a:ext>
            </a:extLst>
          </p:cNvPr>
          <p:cNvCxnSpPr>
            <a:cxnSpLocks/>
            <a:stCxn id="112" idx="0"/>
          </p:cNvCxnSpPr>
          <p:nvPr/>
        </p:nvCxnSpPr>
        <p:spPr>
          <a:xfrm flipV="1">
            <a:off x="2183096" y="3236455"/>
            <a:ext cx="0" cy="655410"/>
          </a:xfrm>
          <a:prstGeom prst="straightConnector1">
            <a:avLst/>
          </a:prstGeom>
          <a:ln w="63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or: Elbow 11">
            <a:extLst>
              <a:ext uri="{FF2B5EF4-FFF2-40B4-BE49-F238E27FC236}">
                <a16:creationId xmlns:a16="http://schemas.microsoft.com/office/drawing/2014/main" id="{1FDD880D-331A-4FF0-BEF5-E39650BF1057}"/>
              </a:ext>
            </a:extLst>
          </p:cNvPr>
          <p:cNvCxnSpPr>
            <a:cxnSpLocks/>
            <a:stCxn id="6" idx="3"/>
            <a:endCxn id="100" idx="0"/>
          </p:cNvCxnSpPr>
          <p:nvPr/>
        </p:nvCxnSpPr>
        <p:spPr>
          <a:xfrm>
            <a:off x="3344500" y="2579591"/>
            <a:ext cx="597911" cy="1312273"/>
          </a:xfrm>
          <a:prstGeom prst="bentConnector2">
            <a:avLst/>
          </a:prstGeom>
          <a:ln w="63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FCC897BE-51D3-46F5-94BD-1530848735D0}"/>
              </a:ext>
            </a:extLst>
          </p:cNvPr>
          <p:cNvCxnSpPr>
            <a:cxnSpLocks/>
          </p:cNvCxnSpPr>
          <p:nvPr/>
        </p:nvCxnSpPr>
        <p:spPr>
          <a:xfrm>
            <a:off x="3942411" y="5352068"/>
            <a:ext cx="0" cy="336936"/>
          </a:xfrm>
          <a:prstGeom prst="straightConnector1">
            <a:avLst/>
          </a:prstGeom>
          <a:ln w="6350">
            <a:solidFill>
              <a:schemeClr val="bg2"/>
            </a:solidFill>
            <a:tailEnd type="triangle"/>
          </a:ln>
        </p:spPr>
        <p:style>
          <a:lnRef idx="1">
            <a:schemeClr val="accent1"/>
          </a:lnRef>
          <a:fillRef idx="0">
            <a:schemeClr val="accent1"/>
          </a:fillRef>
          <a:effectRef idx="0">
            <a:schemeClr val="accent1"/>
          </a:effectRef>
          <a:fontRef idx="minor">
            <a:schemeClr val="tx1"/>
          </a:fontRef>
        </p:style>
      </p:cxnSp>
      <p:grpSp>
        <p:nvGrpSpPr>
          <p:cNvPr id="55" name="Group 54">
            <a:extLst>
              <a:ext uri="{FF2B5EF4-FFF2-40B4-BE49-F238E27FC236}">
                <a16:creationId xmlns:a16="http://schemas.microsoft.com/office/drawing/2014/main" id="{3F191F3B-DBBC-4EC8-976C-D952735A3BE5}"/>
              </a:ext>
            </a:extLst>
          </p:cNvPr>
          <p:cNvGrpSpPr/>
          <p:nvPr/>
        </p:nvGrpSpPr>
        <p:grpSpPr>
          <a:xfrm>
            <a:off x="4383147" y="4735897"/>
            <a:ext cx="440241" cy="420530"/>
            <a:chOff x="4157763" y="5196387"/>
            <a:chExt cx="483061" cy="461433"/>
          </a:xfrm>
        </p:grpSpPr>
        <p:grpSp>
          <p:nvGrpSpPr>
            <p:cNvPr id="134" name="Group 133">
              <a:extLst>
                <a:ext uri="{FF2B5EF4-FFF2-40B4-BE49-F238E27FC236}">
                  <a16:creationId xmlns:a16="http://schemas.microsoft.com/office/drawing/2014/main" id="{6A799F7E-617E-449B-85A1-4E1E5C412CE0}"/>
                </a:ext>
              </a:extLst>
            </p:cNvPr>
            <p:cNvGrpSpPr/>
            <p:nvPr/>
          </p:nvGrpSpPr>
          <p:grpSpPr>
            <a:xfrm>
              <a:off x="4324721" y="5196387"/>
              <a:ext cx="174051" cy="296896"/>
              <a:chOff x="2967036" y="2217455"/>
              <a:chExt cx="1276350" cy="2091981"/>
            </a:xfrm>
            <a:solidFill>
              <a:schemeClr val="tx1"/>
            </a:solidFill>
          </p:grpSpPr>
          <p:sp>
            <p:nvSpPr>
              <p:cNvPr id="135" name="Oval 134">
                <a:extLst>
                  <a:ext uri="{FF2B5EF4-FFF2-40B4-BE49-F238E27FC236}">
                    <a16:creationId xmlns:a16="http://schemas.microsoft.com/office/drawing/2014/main" id="{5ABB36D5-33B0-464A-99BC-C77F66691DFD}"/>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136" name="Chord 135">
                <a:extLst>
                  <a:ext uri="{FF2B5EF4-FFF2-40B4-BE49-F238E27FC236}">
                    <a16:creationId xmlns:a16="http://schemas.microsoft.com/office/drawing/2014/main" id="{458BFDAC-FDF3-4336-8E07-097AE4FA3790}"/>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137" name="Group 136">
              <a:extLst>
                <a:ext uri="{FF2B5EF4-FFF2-40B4-BE49-F238E27FC236}">
                  <a16:creationId xmlns:a16="http://schemas.microsoft.com/office/drawing/2014/main" id="{2381AD3E-1DB3-4EA8-B932-F62F01A68CD1}"/>
                </a:ext>
              </a:extLst>
            </p:cNvPr>
            <p:cNvGrpSpPr/>
            <p:nvPr/>
          </p:nvGrpSpPr>
          <p:grpSpPr>
            <a:xfrm>
              <a:off x="4157763" y="5360924"/>
              <a:ext cx="174051" cy="296896"/>
              <a:chOff x="2967036" y="2217455"/>
              <a:chExt cx="1276350" cy="2091981"/>
            </a:xfrm>
            <a:solidFill>
              <a:schemeClr val="accent1"/>
            </a:solidFill>
          </p:grpSpPr>
          <p:sp>
            <p:nvSpPr>
              <p:cNvPr id="138" name="Oval 137">
                <a:extLst>
                  <a:ext uri="{FF2B5EF4-FFF2-40B4-BE49-F238E27FC236}">
                    <a16:creationId xmlns:a16="http://schemas.microsoft.com/office/drawing/2014/main" id="{4B377F2F-1767-454A-B7CD-3A8D71815DF9}"/>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139" name="Chord 138">
                <a:extLst>
                  <a:ext uri="{FF2B5EF4-FFF2-40B4-BE49-F238E27FC236}">
                    <a16:creationId xmlns:a16="http://schemas.microsoft.com/office/drawing/2014/main" id="{C28E45E1-F435-4DF1-A951-1375CB5522FA}"/>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140" name="Group 139">
              <a:extLst>
                <a:ext uri="{FF2B5EF4-FFF2-40B4-BE49-F238E27FC236}">
                  <a16:creationId xmlns:a16="http://schemas.microsoft.com/office/drawing/2014/main" id="{1F058DE8-549D-4314-8CE1-C647B27DAA32}"/>
                </a:ext>
              </a:extLst>
            </p:cNvPr>
            <p:cNvGrpSpPr/>
            <p:nvPr/>
          </p:nvGrpSpPr>
          <p:grpSpPr>
            <a:xfrm>
              <a:off x="4409060" y="5454860"/>
              <a:ext cx="231764" cy="193086"/>
              <a:chOff x="487991" y="5116521"/>
              <a:chExt cx="439507" cy="366160"/>
            </a:xfrm>
          </p:grpSpPr>
          <p:grpSp>
            <p:nvGrpSpPr>
              <p:cNvPr id="141" name="Group 140">
                <a:extLst>
                  <a:ext uri="{FF2B5EF4-FFF2-40B4-BE49-F238E27FC236}">
                    <a16:creationId xmlns:a16="http://schemas.microsoft.com/office/drawing/2014/main" id="{D9693BC2-D755-4183-AC61-122275900DE2}"/>
                  </a:ext>
                </a:extLst>
              </p:cNvPr>
              <p:cNvGrpSpPr/>
              <p:nvPr/>
            </p:nvGrpSpPr>
            <p:grpSpPr>
              <a:xfrm>
                <a:off x="487991" y="5116521"/>
                <a:ext cx="184510" cy="366160"/>
                <a:chOff x="2967036" y="2217455"/>
                <a:chExt cx="1276350" cy="2091981"/>
              </a:xfrm>
              <a:solidFill>
                <a:schemeClr val="accent1"/>
              </a:solidFill>
            </p:grpSpPr>
            <p:sp>
              <p:nvSpPr>
                <p:cNvPr id="148" name="Oval 147">
                  <a:extLst>
                    <a:ext uri="{FF2B5EF4-FFF2-40B4-BE49-F238E27FC236}">
                      <a16:creationId xmlns:a16="http://schemas.microsoft.com/office/drawing/2014/main" id="{ACB71F3C-A9D7-4000-93DA-29B242FFA0E3}"/>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149" name="Chord 148">
                  <a:extLst>
                    <a:ext uri="{FF2B5EF4-FFF2-40B4-BE49-F238E27FC236}">
                      <a16:creationId xmlns:a16="http://schemas.microsoft.com/office/drawing/2014/main" id="{DEFE05CC-4B0B-4ACE-802D-BA6F67525DBB}"/>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142" name="Group 141">
                <a:extLst>
                  <a:ext uri="{FF2B5EF4-FFF2-40B4-BE49-F238E27FC236}">
                    <a16:creationId xmlns:a16="http://schemas.microsoft.com/office/drawing/2014/main" id="{DDB6BDB0-F171-46E3-A9BD-4A1F59C578E9}"/>
                  </a:ext>
                </a:extLst>
              </p:cNvPr>
              <p:cNvGrpSpPr/>
              <p:nvPr/>
            </p:nvGrpSpPr>
            <p:grpSpPr>
              <a:xfrm>
                <a:off x="622413" y="5116521"/>
                <a:ext cx="184510" cy="366160"/>
                <a:chOff x="2967036" y="2217455"/>
                <a:chExt cx="1276350" cy="2091981"/>
              </a:xfrm>
              <a:solidFill>
                <a:schemeClr val="accent1"/>
              </a:solidFill>
            </p:grpSpPr>
            <p:sp>
              <p:nvSpPr>
                <p:cNvPr id="146" name="Oval 145">
                  <a:extLst>
                    <a:ext uri="{FF2B5EF4-FFF2-40B4-BE49-F238E27FC236}">
                      <a16:creationId xmlns:a16="http://schemas.microsoft.com/office/drawing/2014/main" id="{5053DCFC-5E71-4E5B-ACB9-CD525218EB8A}"/>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147" name="Chord 146">
                  <a:extLst>
                    <a:ext uri="{FF2B5EF4-FFF2-40B4-BE49-F238E27FC236}">
                      <a16:creationId xmlns:a16="http://schemas.microsoft.com/office/drawing/2014/main" id="{A5CD7D66-B2DC-4EFC-9CBA-E7A7B753C3B5}"/>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143" name="Group 142">
                <a:extLst>
                  <a:ext uri="{FF2B5EF4-FFF2-40B4-BE49-F238E27FC236}">
                    <a16:creationId xmlns:a16="http://schemas.microsoft.com/office/drawing/2014/main" id="{0D07F68F-0EBC-45EA-BB3D-827D9C6CC0B8}"/>
                  </a:ext>
                </a:extLst>
              </p:cNvPr>
              <p:cNvGrpSpPr/>
              <p:nvPr/>
            </p:nvGrpSpPr>
            <p:grpSpPr>
              <a:xfrm>
                <a:off x="742988" y="5116521"/>
                <a:ext cx="184510" cy="366160"/>
                <a:chOff x="2967036" y="2217455"/>
                <a:chExt cx="1276350" cy="2091981"/>
              </a:xfrm>
              <a:solidFill>
                <a:schemeClr val="accent1"/>
              </a:solidFill>
            </p:grpSpPr>
            <p:sp>
              <p:nvSpPr>
                <p:cNvPr id="144" name="Oval 143">
                  <a:extLst>
                    <a:ext uri="{FF2B5EF4-FFF2-40B4-BE49-F238E27FC236}">
                      <a16:creationId xmlns:a16="http://schemas.microsoft.com/office/drawing/2014/main" id="{FEE3FCD8-3A2B-4EF2-BFA2-874FFF0F8C51}"/>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145" name="Chord 144">
                  <a:extLst>
                    <a:ext uri="{FF2B5EF4-FFF2-40B4-BE49-F238E27FC236}">
                      <a16:creationId xmlns:a16="http://schemas.microsoft.com/office/drawing/2014/main" id="{14E4EBDE-E82B-45CB-BF09-D169DEDE830D}"/>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grpSp>
      <p:cxnSp>
        <p:nvCxnSpPr>
          <p:cNvPr id="182" name="Straight Arrow Connector 181">
            <a:extLst>
              <a:ext uri="{FF2B5EF4-FFF2-40B4-BE49-F238E27FC236}">
                <a16:creationId xmlns:a16="http://schemas.microsoft.com/office/drawing/2014/main" id="{793A6522-D930-4BCA-9426-2C7E0CEFD74B}"/>
              </a:ext>
            </a:extLst>
          </p:cNvPr>
          <p:cNvCxnSpPr>
            <a:cxnSpLocks/>
          </p:cNvCxnSpPr>
          <p:nvPr/>
        </p:nvCxnSpPr>
        <p:spPr>
          <a:xfrm flipV="1">
            <a:off x="5985949" y="3512942"/>
            <a:ext cx="0" cy="345431"/>
          </a:xfrm>
          <a:prstGeom prst="straightConnector1">
            <a:avLst/>
          </a:prstGeom>
          <a:ln w="63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183" name="Straight Arrow Connector 182">
            <a:extLst>
              <a:ext uri="{FF2B5EF4-FFF2-40B4-BE49-F238E27FC236}">
                <a16:creationId xmlns:a16="http://schemas.microsoft.com/office/drawing/2014/main" id="{E9D20CEF-2FC6-4C05-B4BF-11A8B1C2AD7F}"/>
              </a:ext>
            </a:extLst>
          </p:cNvPr>
          <p:cNvCxnSpPr>
            <a:cxnSpLocks/>
          </p:cNvCxnSpPr>
          <p:nvPr/>
        </p:nvCxnSpPr>
        <p:spPr>
          <a:xfrm flipV="1">
            <a:off x="5985949" y="2442873"/>
            <a:ext cx="0" cy="345431"/>
          </a:xfrm>
          <a:prstGeom prst="straightConnector1">
            <a:avLst/>
          </a:prstGeom>
          <a:ln w="63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9F6CBA4-DF49-406B-8B61-211F09001CB3}"/>
              </a:ext>
            </a:extLst>
          </p:cNvPr>
          <p:cNvCxnSpPr>
            <a:cxnSpLocks/>
          </p:cNvCxnSpPr>
          <p:nvPr/>
        </p:nvCxnSpPr>
        <p:spPr>
          <a:xfrm>
            <a:off x="6668454" y="2085595"/>
            <a:ext cx="653343" cy="0"/>
          </a:xfrm>
          <a:prstGeom prst="straightConnector1">
            <a:avLst/>
          </a:prstGeom>
          <a:ln w="6350">
            <a:solidFill>
              <a:schemeClr val="bg2"/>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947864E7-7A4F-42DB-B4B0-732F36BDF63E}"/>
              </a:ext>
            </a:extLst>
          </p:cNvPr>
          <p:cNvCxnSpPr/>
          <p:nvPr/>
        </p:nvCxnSpPr>
        <p:spPr>
          <a:xfrm>
            <a:off x="8019925" y="2442875"/>
            <a:ext cx="0" cy="387593"/>
          </a:xfrm>
          <a:prstGeom prst="straightConnector1">
            <a:avLst/>
          </a:prstGeom>
          <a:ln w="6350">
            <a:solidFill>
              <a:schemeClr val="bg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0066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BA336-FB40-40C5-8A49-A98D6203825B}"/>
              </a:ext>
            </a:extLst>
          </p:cNvPr>
          <p:cNvSpPr>
            <a:spLocks noGrp="1"/>
          </p:cNvSpPr>
          <p:nvPr>
            <p:ph type="title"/>
          </p:nvPr>
        </p:nvSpPr>
        <p:spPr/>
        <p:txBody>
          <a:bodyPr/>
          <a:lstStyle/>
          <a:p>
            <a:r>
              <a:rPr lang="en-US"/>
              <a:t>Delegated Contract Manager – Release 1 and Future Releases </a:t>
            </a:r>
            <a:endParaRPr lang="en-GB"/>
          </a:p>
        </p:txBody>
      </p:sp>
      <p:sp>
        <p:nvSpPr>
          <p:cNvPr id="3" name="Footer Placeholder 2">
            <a:extLst>
              <a:ext uri="{FF2B5EF4-FFF2-40B4-BE49-F238E27FC236}">
                <a16:creationId xmlns:a16="http://schemas.microsoft.com/office/drawing/2014/main" id="{463F837E-7E9C-4AFE-A4FF-3F50CC4FB88D}"/>
              </a:ext>
            </a:extLst>
          </p:cNvPr>
          <p:cNvSpPr>
            <a:spLocks noGrp="1"/>
          </p:cNvSpPr>
          <p:nvPr>
            <p:ph type="ftr" sz="quarter" idx="11"/>
          </p:nvPr>
        </p:nvSpPr>
        <p:spPr/>
        <p:txBody>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GB" sz="819" b="0" i="0" u="none" strike="noStrike" kern="1200" cap="none" spc="0" normalizeH="0" baseline="0" noProof="0">
                <a:ln>
                  <a:noFill/>
                </a:ln>
                <a:solidFill>
                  <a:srgbClr val="1E35BF"/>
                </a:solidFill>
                <a:effectLst/>
                <a:uLnTx/>
                <a:uFillTx/>
                <a:latin typeface="Arial"/>
                <a:ea typeface="+mn-ea"/>
                <a:cs typeface="+mn-cs"/>
              </a:rPr>
              <a:t>© Lloyd’s</a:t>
            </a:r>
          </a:p>
        </p:txBody>
      </p:sp>
      <p:sp>
        <p:nvSpPr>
          <p:cNvPr id="4" name="Text Placeholder 3">
            <a:extLst>
              <a:ext uri="{FF2B5EF4-FFF2-40B4-BE49-F238E27FC236}">
                <a16:creationId xmlns:a16="http://schemas.microsoft.com/office/drawing/2014/main" id="{AB1907FB-ADF3-4DB8-9821-AF97AAD8DF76}"/>
              </a:ext>
            </a:extLst>
          </p:cNvPr>
          <p:cNvSpPr>
            <a:spLocks noGrp="1"/>
          </p:cNvSpPr>
          <p:nvPr>
            <p:ph type="body" sz="quarter" idx="13"/>
          </p:nvPr>
        </p:nvSpPr>
        <p:spPr/>
        <p:txBody>
          <a:bodyPr/>
          <a:lstStyle/>
          <a:p>
            <a:r>
              <a:rPr lang="en-US"/>
              <a:t>High level workflow stages</a:t>
            </a:r>
            <a:endParaRPr lang="en-GB"/>
          </a:p>
        </p:txBody>
      </p:sp>
      <p:sp>
        <p:nvSpPr>
          <p:cNvPr id="5" name="Arrow: Chevron 4">
            <a:extLst>
              <a:ext uri="{FF2B5EF4-FFF2-40B4-BE49-F238E27FC236}">
                <a16:creationId xmlns:a16="http://schemas.microsoft.com/office/drawing/2014/main" id="{18D60628-B312-4D4D-8048-DE441B577D26}"/>
              </a:ext>
            </a:extLst>
          </p:cNvPr>
          <p:cNvSpPr/>
          <p:nvPr/>
        </p:nvSpPr>
        <p:spPr>
          <a:xfrm>
            <a:off x="1570514" y="1805384"/>
            <a:ext cx="1428033" cy="422374"/>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1. Create contract</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6" name="Arrow: Chevron 5">
            <a:extLst>
              <a:ext uri="{FF2B5EF4-FFF2-40B4-BE49-F238E27FC236}">
                <a16:creationId xmlns:a16="http://schemas.microsoft.com/office/drawing/2014/main" id="{D7525178-AE96-4404-9462-9011358C0731}"/>
              </a:ext>
            </a:extLst>
          </p:cNvPr>
          <p:cNvSpPr/>
          <p:nvPr/>
        </p:nvSpPr>
        <p:spPr>
          <a:xfrm>
            <a:off x="2840045" y="1804574"/>
            <a:ext cx="1428033" cy="422374"/>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2. Submit for review</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7" name="Arrow: Chevron 6">
            <a:extLst>
              <a:ext uri="{FF2B5EF4-FFF2-40B4-BE49-F238E27FC236}">
                <a16:creationId xmlns:a16="http://schemas.microsoft.com/office/drawing/2014/main" id="{459027EC-17C8-4431-9EC3-5AAF9F1CDEB2}"/>
              </a:ext>
            </a:extLst>
          </p:cNvPr>
          <p:cNvSpPr/>
          <p:nvPr/>
        </p:nvSpPr>
        <p:spPr>
          <a:xfrm>
            <a:off x="4109575" y="1804574"/>
            <a:ext cx="1428033" cy="422374"/>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3. Validations are run</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8" name="Arrow: Chevron 7">
            <a:extLst>
              <a:ext uri="{FF2B5EF4-FFF2-40B4-BE49-F238E27FC236}">
                <a16:creationId xmlns:a16="http://schemas.microsoft.com/office/drawing/2014/main" id="{8569C118-D064-4989-9D53-52AA8B3957EC}"/>
              </a:ext>
            </a:extLst>
          </p:cNvPr>
          <p:cNvSpPr/>
          <p:nvPr/>
        </p:nvSpPr>
        <p:spPr>
          <a:xfrm>
            <a:off x="5379106" y="1804574"/>
            <a:ext cx="1428033" cy="422374"/>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4. With contract reviewers to approve / return</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9" name="Arrow: Chevron 8">
            <a:extLst>
              <a:ext uri="{FF2B5EF4-FFF2-40B4-BE49-F238E27FC236}">
                <a16:creationId xmlns:a16="http://schemas.microsoft.com/office/drawing/2014/main" id="{95944E55-53C3-4295-85D1-B232E3DC44AD}"/>
              </a:ext>
            </a:extLst>
          </p:cNvPr>
          <p:cNvSpPr/>
          <p:nvPr/>
        </p:nvSpPr>
        <p:spPr>
          <a:xfrm>
            <a:off x="7918169" y="1811549"/>
            <a:ext cx="1428033" cy="422374"/>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a:ea typeface="+mn-ea"/>
                <a:cs typeface="+mn-cs"/>
              </a:rPr>
              <a:t>6. Contract is registered</a:t>
            </a:r>
            <a:endParaRPr kumimoji="0" lang="en-GB" sz="800" b="0" i="0" u="none" strike="noStrike" kern="1200" cap="none" spc="0" normalizeH="0" baseline="0" noProof="0" dirty="0">
              <a:ln>
                <a:noFill/>
              </a:ln>
              <a:solidFill>
                <a:prstClr val="black"/>
              </a:solidFill>
              <a:effectLst/>
              <a:uLnTx/>
              <a:uFillTx/>
              <a:latin typeface="Arial"/>
              <a:ea typeface="+mn-ea"/>
              <a:cs typeface="+mn-cs"/>
            </a:endParaRPr>
          </a:p>
        </p:txBody>
      </p:sp>
      <p:sp>
        <p:nvSpPr>
          <p:cNvPr id="10" name="Arrow: Chevron 9">
            <a:extLst>
              <a:ext uri="{FF2B5EF4-FFF2-40B4-BE49-F238E27FC236}">
                <a16:creationId xmlns:a16="http://schemas.microsoft.com/office/drawing/2014/main" id="{A3432AF4-8720-4421-8AD8-C7D72DA3C916}"/>
              </a:ext>
            </a:extLst>
          </p:cNvPr>
          <p:cNvSpPr/>
          <p:nvPr/>
        </p:nvSpPr>
        <p:spPr>
          <a:xfrm>
            <a:off x="9187702" y="1812889"/>
            <a:ext cx="1428033" cy="422374"/>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7. Contract is active from inception date</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11" name="Arrow: Chevron 10">
            <a:extLst>
              <a:ext uri="{FF2B5EF4-FFF2-40B4-BE49-F238E27FC236}">
                <a16:creationId xmlns:a16="http://schemas.microsoft.com/office/drawing/2014/main" id="{C124F295-7AFF-4126-8211-2DE225F8F28D}"/>
              </a:ext>
            </a:extLst>
          </p:cNvPr>
          <p:cNvSpPr/>
          <p:nvPr/>
        </p:nvSpPr>
        <p:spPr>
          <a:xfrm>
            <a:off x="6648638" y="1806610"/>
            <a:ext cx="1428033" cy="422374"/>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5. Contract reviewers stamp and sign</a:t>
            </a:r>
            <a:endParaRPr kumimoji="0" lang="en-GB" sz="729" b="0" i="0" u="none" strike="noStrike" kern="1200" cap="none" spc="0" normalizeH="0" baseline="0" noProof="0" err="1">
              <a:ln>
                <a:noFill/>
              </a:ln>
              <a:solidFill>
                <a:prstClr val="black"/>
              </a:solidFill>
              <a:effectLst/>
              <a:uLnTx/>
              <a:uFillTx/>
              <a:latin typeface="Arial"/>
              <a:ea typeface="+mn-ea"/>
              <a:cs typeface="+mn-cs"/>
            </a:endParaRPr>
          </a:p>
        </p:txBody>
      </p:sp>
      <p:graphicFrame>
        <p:nvGraphicFramePr>
          <p:cNvPr id="21" name="Table 21">
            <a:extLst>
              <a:ext uri="{FF2B5EF4-FFF2-40B4-BE49-F238E27FC236}">
                <a16:creationId xmlns:a16="http://schemas.microsoft.com/office/drawing/2014/main" id="{9E74AD22-3BAC-4B20-B6B7-8B739864878F}"/>
              </a:ext>
            </a:extLst>
          </p:cNvPr>
          <p:cNvGraphicFramePr>
            <a:graphicFrameLocks noGrp="1"/>
          </p:cNvGraphicFramePr>
          <p:nvPr>
            <p:extLst>
              <p:ext uri="{D42A27DB-BD31-4B8C-83A1-F6EECF244321}">
                <p14:modId xmlns:p14="http://schemas.microsoft.com/office/powerpoint/2010/main" val="3639683152"/>
              </p:ext>
            </p:extLst>
          </p:nvPr>
        </p:nvGraphicFramePr>
        <p:xfrm>
          <a:off x="1570511" y="3272960"/>
          <a:ext cx="9045223" cy="2996568"/>
        </p:xfrm>
        <a:graphic>
          <a:graphicData uri="http://schemas.openxmlformats.org/drawingml/2006/table">
            <a:tbl>
              <a:tblPr firstRow="1" bandRow="1">
                <a:tableStyleId>{2D5ABB26-0587-4C30-8999-92F81FD0307C}</a:tableStyleId>
              </a:tblPr>
              <a:tblGrid>
                <a:gridCol w="2178545">
                  <a:extLst>
                    <a:ext uri="{9D8B030D-6E8A-4147-A177-3AD203B41FA5}">
                      <a16:colId xmlns:a16="http://schemas.microsoft.com/office/drawing/2014/main" val="3900052223"/>
                    </a:ext>
                  </a:extLst>
                </a:gridCol>
                <a:gridCol w="6866678">
                  <a:extLst>
                    <a:ext uri="{9D8B030D-6E8A-4147-A177-3AD203B41FA5}">
                      <a16:colId xmlns:a16="http://schemas.microsoft.com/office/drawing/2014/main" val="3668712006"/>
                    </a:ext>
                  </a:extLst>
                </a:gridCol>
              </a:tblGrid>
              <a:tr h="357644">
                <a:tc>
                  <a:txBody>
                    <a:bodyPr/>
                    <a:lstStyle/>
                    <a:p>
                      <a:endParaRPr lang="en-GB" sz="1700" dirty="0"/>
                    </a:p>
                  </a:txBody>
                  <a:tcPr marL="83334" marR="83334" marT="41667" marB="41667">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a:t>Release 1</a:t>
                      </a:r>
                      <a:endParaRPr lang="en-GB" sz="1100" b="1"/>
                    </a:p>
                  </a:txBody>
                  <a:tcPr marL="83334" marR="83334" marT="41667" marB="4166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9145887"/>
                  </a:ext>
                </a:extLst>
              </a:tr>
              <a:tr h="1319462">
                <a:tc>
                  <a:txBody>
                    <a:bodyPr/>
                    <a:lstStyle/>
                    <a:p>
                      <a:pPr marL="0" indent="0">
                        <a:buFont typeface="Arial" panose="020B0604020202020204" pitchFamily="34" charset="0"/>
                        <a:buNone/>
                      </a:pPr>
                      <a:r>
                        <a:rPr lang="en-US" sz="1100" b="1"/>
                        <a:t>Contract Builder</a:t>
                      </a:r>
                      <a:endParaRPr lang="en-GB" sz="1100" b="1"/>
                    </a:p>
                  </a:txBody>
                  <a:tcPr marL="83334" marR="83334" marT="41667" marB="41667">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285750" indent="-285750">
                        <a:buFont typeface="Arial" panose="020B0604020202020204" pitchFamily="34" charset="0"/>
                        <a:buChar char="•"/>
                      </a:pPr>
                      <a:r>
                        <a:rPr lang="en-US" sz="1000" dirty="0"/>
                        <a:t>Schedule data and mandated fields entered only</a:t>
                      </a:r>
                    </a:p>
                    <a:p>
                      <a:pPr marL="285750" indent="-285750">
                        <a:buFont typeface="Arial" panose="020B0604020202020204" pitchFamily="34" charset="0"/>
                        <a:buChar char="•"/>
                      </a:pPr>
                      <a:r>
                        <a:rPr lang="en-US" sz="1000" dirty="0"/>
                        <a:t>Data enrichment and one touch data </a:t>
                      </a:r>
                    </a:p>
                    <a:p>
                      <a:pPr marL="285750" indent="-285750">
                        <a:buFont typeface="Arial" panose="020B0604020202020204" pitchFamily="34" charset="0"/>
                        <a:buChar char="•"/>
                      </a:pPr>
                      <a:r>
                        <a:rPr lang="en-GB" sz="1000" dirty="0"/>
                        <a:t>The final 'submit for review' button is a final check to ensure data seen by the lead(s) is what is in the system. It is to ensure </a:t>
                      </a:r>
                      <a:r>
                        <a:rPr lang="en-GB" sz="1000"/>
                        <a:t>data quality. </a:t>
                      </a:r>
                      <a:r>
                        <a:rPr lang="en-GB" sz="1000" dirty="0"/>
                        <a:t>Negotiation with the market happens before this review; a draft slip can be generated at any point prior to this, and the 'live' contract shared prior to submitting</a:t>
                      </a:r>
                      <a:endParaRPr lang="en-US" sz="1000" dirty="0"/>
                    </a:p>
                    <a:p>
                      <a:pPr marL="285750" indent="-285750">
                        <a:buFont typeface="Arial" panose="020B0604020202020204" pitchFamily="34" charset="0"/>
                        <a:buChar char="•"/>
                      </a:pPr>
                      <a:r>
                        <a:rPr lang="en-GB" sz="1000" dirty="0"/>
                        <a:t>Contracts will be placed offline</a:t>
                      </a:r>
                    </a:p>
                    <a:p>
                      <a:pPr marL="285750" indent="-285750">
                        <a:buFont typeface="Arial" panose="020B0604020202020204" pitchFamily="34" charset="0"/>
                        <a:buChar char="•"/>
                      </a:pPr>
                      <a:r>
                        <a:rPr lang="en-US" sz="1000" kern="1200" dirty="0">
                          <a:solidFill>
                            <a:schemeClr val="tx1"/>
                          </a:solidFill>
                          <a:latin typeface="+mn-lt"/>
                          <a:ea typeface="+mn-ea"/>
                          <a:cs typeface="+mn-cs"/>
                        </a:rPr>
                        <a:t>Contracts created in a Broker’s own market system would be required to follow the DCM Registration process rather than Contract Builder for Release 1</a:t>
                      </a:r>
                    </a:p>
                  </a:txBody>
                  <a:tcPr marL="83334" marR="83334" marT="41667" marB="4166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2849193"/>
                  </a:ext>
                </a:extLst>
              </a:tr>
              <a:tr h="1319462">
                <a:tc>
                  <a:txBody>
                    <a:bodyPr/>
                    <a:lstStyle/>
                    <a:p>
                      <a:pPr marL="0" indent="0">
                        <a:buFont typeface="Arial" panose="020B0604020202020204" pitchFamily="34" charset="0"/>
                        <a:buNone/>
                      </a:pPr>
                      <a:r>
                        <a:rPr lang="en-US" sz="1100" b="1" dirty="0"/>
                        <a:t>Contract Manager </a:t>
                      </a:r>
                      <a:endParaRPr lang="en-GB" sz="1100" b="1" dirty="0"/>
                    </a:p>
                  </a:txBody>
                  <a:tcPr marL="83334" marR="83334" marT="41667" marB="41667">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285750" indent="-285750">
                        <a:buFont typeface="Arial" panose="020B0604020202020204" pitchFamily="34" charset="0"/>
                        <a:buChar char="•"/>
                      </a:pPr>
                      <a:endParaRPr lang="en-GB"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62362176"/>
                  </a:ext>
                </a:extLst>
              </a:tr>
            </a:tbl>
          </a:graphicData>
        </a:graphic>
      </p:graphicFrame>
      <p:sp>
        <p:nvSpPr>
          <p:cNvPr id="32" name="Arrow: Chevron 31">
            <a:extLst>
              <a:ext uri="{FF2B5EF4-FFF2-40B4-BE49-F238E27FC236}">
                <a16:creationId xmlns:a16="http://schemas.microsoft.com/office/drawing/2014/main" id="{A200DB97-E210-449F-A847-D0BC9D4D0062}"/>
              </a:ext>
            </a:extLst>
          </p:cNvPr>
          <p:cNvSpPr/>
          <p:nvPr/>
        </p:nvSpPr>
        <p:spPr>
          <a:xfrm>
            <a:off x="1570514" y="2562690"/>
            <a:ext cx="1428033" cy="422374"/>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1. Create contract</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33" name="Arrow: Chevron 32">
            <a:extLst>
              <a:ext uri="{FF2B5EF4-FFF2-40B4-BE49-F238E27FC236}">
                <a16:creationId xmlns:a16="http://schemas.microsoft.com/office/drawing/2014/main" id="{2446F6E7-AE60-4936-B7A4-705C0D7F21F4}"/>
              </a:ext>
            </a:extLst>
          </p:cNvPr>
          <p:cNvSpPr/>
          <p:nvPr/>
        </p:nvSpPr>
        <p:spPr>
          <a:xfrm>
            <a:off x="3093950" y="2561880"/>
            <a:ext cx="1428033" cy="422374"/>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2. Submit for review</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34" name="Arrow: Chevron 33">
            <a:extLst>
              <a:ext uri="{FF2B5EF4-FFF2-40B4-BE49-F238E27FC236}">
                <a16:creationId xmlns:a16="http://schemas.microsoft.com/office/drawing/2014/main" id="{5AA15407-BE90-4674-A8E4-A61042CDBD86}"/>
              </a:ext>
            </a:extLst>
          </p:cNvPr>
          <p:cNvSpPr/>
          <p:nvPr/>
        </p:nvSpPr>
        <p:spPr>
          <a:xfrm>
            <a:off x="4617389" y="2561880"/>
            <a:ext cx="1428033" cy="422374"/>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3. Validations are run</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35" name="Arrow: Chevron 34">
            <a:extLst>
              <a:ext uri="{FF2B5EF4-FFF2-40B4-BE49-F238E27FC236}">
                <a16:creationId xmlns:a16="http://schemas.microsoft.com/office/drawing/2014/main" id="{65077F6D-B449-4521-9731-B007A803C32D}"/>
              </a:ext>
            </a:extLst>
          </p:cNvPr>
          <p:cNvSpPr/>
          <p:nvPr/>
        </p:nvSpPr>
        <p:spPr>
          <a:xfrm>
            <a:off x="6140826" y="2561880"/>
            <a:ext cx="1428033" cy="422374"/>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4. With contract reviewers to approve / return</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36" name="Arrow: Chevron 35">
            <a:extLst>
              <a:ext uri="{FF2B5EF4-FFF2-40B4-BE49-F238E27FC236}">
                <a16:creationId xmlns:a16="http://schemas.microsoft.com/office/drawing/2014/main" id="{3CC4B8A7-7EA0-481F-A50D-9F71EC8D6DEF}"/>
              </a:ext>
            </a:extLst>
          </p:cNvPr>
          <p:cNvSpPr/>
          <p:nvPr/>
        </p:nvSpPr>
        <p:spPr>
          <a:xfrm>
            <a:off x="7664265" y="2568855"/>
            <a:ext cx="1428033" cy="422374"/>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33384">
              <a:defRPr/>
            </a:pPr>
            <a:r>
              <a:rPr lang="en-US" sz="800" dirty="0">
                <a:solidFill>
                  <a:prstClr val="black"/>
                </a:solidFill>
                <a:latin typeface="Arial"/>
              </a:rPr>
              <a:t>5</a:t>
            </a:r>
            <a:r>
              <a:rPr kumimoji="0" lang="en-US" sz="800" b="0" i="0" u="none" strike="noStrike" kern="1200" cap="none" spc="0" normalizeH="0" baseline="0" noProof="0" dirty="0">
                <a:ln>
                  <a:noFill/>
                </a:ln>
                <a:solidFill>
                  <a:prstClr val="black"/>
                </a:solidFill>
                <a:effectLst/>
                <a:uLnTx/>
                <a:uFillTx/>
                <a:latin typeface="Arial"/>
                <a:ea typeface="+mn-ea"/>
                <a:cs typeface="+mn-cs"/>
              </a:rPr>
              <a:t>. Contract is registered</a:t>
            </a:r>
            <a:endParaRPr kumimoji="0" lang="en-GB" sz="800" b="0" i="0" u="none" strike="noStrike" kern="1200" cap="none" spc="0" normalizeH="0" baseline="0" noProof="0" dirty="0">
              <a:ln>
                <a:noFill/>
              </a:ln>
              <a:solidFill>
                <a:prstClr val="black"/>
              </a:solidFill>
              <a:effectLst/>
              <a:uLnTx/>
              <a:uFillTx/>
              <a:latin typeface="Arial"/>
              <a:ea typeface="+mn-ea"/>
              <a:cs typeface="+mn-cs"/>
            </a:endParaRPr>
          </a:p>
        </p:txBody>
      </p:sp>
      <p:sp>
        <p:nvSpPr>
          <p:cNvPr id="37" name="Arrow: Chevron 36">
            <a:extLst>
              <a:ext uri="{FF2B5EF4-FFF2-40B4-BE49-F238E27FC236}">
                <a16:creationId xmlns:a16="http://schemas.microsoft.com/office/drawing/2014/main" id="{EFE0E270-E42D-4F60-AB5D-CEC45A3F4E49}"/>
              </a:ext>
            </a:extLst>
          </p:cNvPr>
          <p:cNvSpPr/>
          <p:nvPr/>
        </p:nvSpPr>
        <p:spPr>
          <a:xfrm>
            <a:off x="9187702" y="2570195"/>
            <a:ext cx="1428033" cy="422374"/>
          </a:xfrm>
          <a:prstGeom prst="chevron">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6. Contract is active from inception date</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38" name="TextBox 37">
            <a:extLst>
              <a:ext uri="{FF2B5EF4-FFF2-40B4-BE49-F238E27FC236}">
                <a16:creationId xmlns:a16="http://schemas.microsoft.com/office/drawing/2014/main" id="{A7FD4292-9566-45F3-9EA7-6F56899629EC}"/>
              </a:ext>
            </a:extLst>
          </p:cNvPr>
          <p:cNvSpPr txBox="1"/>
          <p:nvPr/>
        </p:nvSpPr>
        <p:spPr>
          <a:xfrm>
            <a:off x="1570511" y="1553321"/>
            <a:ext cx="2037029" cy="260712"/>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1094" b="1" i="0" u="none" strike="noStrike" kern="1200" cap="none" spc="0" normalizeH="0" baseline="0" noProof="0">
                <a:ln>
                  <a:noFill/>
                </a:ln>
                <a:solidFill>
                  <a:prstClr val="black"/>
                </a:solidFill>
                <a:effectLst/>
                <a:uLnTx/>
                <a:uFillTx/>
                <a:latin typeface="Arial"/>
                <a:ea typeface="+mn-ea"/>
                <a:cs typeface="+mn-cs"/>
              </a:rPr>
              <a:t>Contract Builder</a:t>
            </a:r>
            <a:endParaRPr kumimoji="0" lang="en-GB" sz="1094" b="1" i="0" u="none" strike="noStrike" kern="1200" cap="none" spc="0" normalizeH="0" baseline="0" noProof="0">
              <a:ln>
                <a:noFill/>
              </a:ln>
              <a:solidFill>
                <a:prstClr val="black"/>
              </a:solidFill>
              <a:effectLst/>
              <a:uLnTx/>
              <a:uFillTx/>
              <a:latin typeface="Arial"/>
              <a:ea typeface="+mn-ea"/>
              <a:cs typeface="+mn-cs"/>
            </a:endParaRPr>
          </a:p>
        </p:txBody>
      </p:sp>
      <p:sp>
        <p:nvSpPr>
          <p:cNvPr id="39" name="TextBox 38">
            <a:extLst>
              <a:ext uri="{FF2B5EF4-FFF2-40B4-BE49-F238E27FC236}">
                <a16:creationId xmlns:a16="http://schemas.microsoft.com/office/drawing/2014/main" id="{1CC1268B-6CFF-4EE3-9606-4E2BBDE2F768}"/>
              </a:ext>
            </a:extLst>
          </p:cNvPr>
          <p:cNvSpPr txBox="1"/>
          <p:nvPr/>
        </p:nvSpPr>
        <p:spPr>
          <a:xfrm>
            <a:off x="1570511" y="2309437"/>
            <a:ext cx="2037029" cy="260712"/>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1094" b="1" i="0" u="none" strike="noStrike" kern="1200" cap="none" spc="0" normalizeH="0" baseline="0" noProof="0">
                <a:ln>
                  <a:noFill/>
                </a:ln>
                <a:solidFill>
                  <a:prstClr val="black"/>
                </a:solidFill>
                <a:effectLst/>
                <a:uLnTx/>
                <a:uFillTx/>
                <a:latin typeface="Arial"/>
                <a:ea typeface="+mn-ea"/>
                <a:cs typeface="+mn-cs"/>
              </a:rPr>
              <a:t>Contract Manager</a:t>
            </a:r>
            <a:endParaRPr kumimoji="0" lang="en-GB" sz="1094" b="1" i="0" u="none" strike="noStrike" kern="1200" cap="none" spc="0" normalizeH="0" baseline="0" noProof="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4029737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717" y="1514971"/>
            <a:ext cx="8334045" cy="1603608"/>
          </a:xfrm>
        </p:spPr>
        <p:txBody>
          <a:bodyPr/>
          <a:lstStyle/>
          <a:p>
            <a:r>
              <a:rPr lang="en-GB"/>
              <a:t>Release 1</a:t>
            </a:r>
            <a:br>
              <a:rPr lang="en-GB"/>
            </a:br>
            <a:r>
              <a:rPr lang="en-GB" sz="2916" i="1"/>
              <a:t>Delegated Contract Manager:</a:t>
            </a:r>
            <a:br>
              <a:rPr lang="en-GB" sz="2916" i="1"/>
            </a:br>
            <a:r>
              <a:rPr lang="en-GB" sz="2916" i="1"/>
              <a:t>Contract Builder Workflows</a:t>
            </a:r>
            <a:endParaRPr lang="en-GB" i="1"/>
          </a:p>
        </p:txBody>
      </p:sp>
    </p:spTree>
    <p:extLst>
      <p:ext uri="{BB962C8B-B14F-4D97-AF65-F5344CB8AC3E}">
        <p14:creationId xmlns:p14="http://schemas.microsoft.com/office/powerpoint/2010/main" val="2707751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F2E5D-3877-427C-A69C-3134CF2CAC2F}"/>
              </a:ext>
            </a:extLst>
          </p:cNvPr>
          <p:cNvSpPr>
            <a:spLocks noGrp="1"/>
          </p:cNvSpPr>
          <p:nvPr>
            <p:ph type="title"/>
          </p:nvPr>
        </p:nvSpPr>
        <p:spPr/>
        <p:txBody>
          <a:bodyPr/>
          <a:lstStyle/>
          <a:p>
            <a:r>
              <a:rPr lang="en-US"/>
              <a:t>Release 1 - Create binder and submit for review</a:t>
            </a:r>
            <a:endParaRPr lang="en-GB"/>
          </a:p>
        </p:txBody>
      </p:sp>
      <p:sp>
        <p:nvSpPr>
          <p:cNvPr id="3" name="Footer Placeholder 2">
            <a:extLst>
              <a:ext uri="{FF2B5EF4-FFF2-40B4-BE49-F238E27FC236}">
                <a16:creationId xmlns:a16="http://schemas.microsoft.com/office/drawing/2014/main" id="{B6BCF22C-1A0A-479C-B062-9A1330083AA5}"/>
              </a:ext>
            </a:extLst>
          </p:cNvPr>
          <p:cNvSpPr>
            <a:spLocks noGrp="1"/>
          </p:cNvSpPr>
          <p:nvPr>
            <p:ph type="ftr" sz="quarter" idx="11"/>
          </p:nvPr>
        </p:nvSpPr>
        <p:spPr/>
        <p:txBody>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GB" sz="819" b="0" i="0" u="none" strike="noStrike" kern="1200" cap="none" spc="0" normalizeH="0" baseline="0" noProof="0">
                <a:ln>
                  <a:noFill/>
                </a:ln>
                <a:solidFill>
                  <a:srgbClr val="1E35BF"/>
                </a:solidFill>
                <a:effectLst/>
                <a:uLnTx/>
                <a:uFillTx/>
                <a:latin typeface="Arial"/>
                <a:ea typeface="+mn-ea"/>
                <a:cs typeface="+mn-cs"/>
              </a:rPr>
              <a:t>© Lloyd’s</a:t>
            </a:r>
          </a:p>
        </p:txBody>
      </p:sp>
      <p:sp>
        <p:nvSpPr>
          <p:cNvPr id="4" name="Text Placeholder 3">
            <a:extLst>
              <a:ext uri="{FF2B5EF4-FFF2-40B4-BE49-F238E27FC236}">
                <a16:creationId xmlns:a16="http://schemas.microsoft.com/office/drawing/2014/main" id="{C3A74A9F-7A90-42DA-9715-B90394F2BA60}"/>
              </a:ext>
            </a:extLst>
          </p:cNvPr>
          <p:cNvSpPr>
            <a:spLocks noGrp="1"/>
          </p:cNvSpPr>
          <p:nvPr>
            <p:ph type="body" sz="quarter" idx="13"/>
          </p:nvPr>
        </p:nvSpPr>
        <p:spPr/>
        <p:txBody>
          <a:bodyPr/>
          <a:lstStyle/>
          <a:p>
            <a:r>
              <a:rPr lang="en-GB"/>
              <a:t>Contract Builder</a:t>
            </a:r>
          </a:p>
        </p:txBody>
      </p:sp>
      <p:cxnSp>
        <p:nvCxnSpPr>
          <p:cNvPr id="5" name="Straight Connector 4">
            <a:extLst>
              <a:ext uri="{FF2B5EF4-FFF2-40B4-BE49-F238E27FC236}">
                <a16:creationId xmlns:a16="http://schemas.microsoft.com/office/drawing/2014/main" id="{5864FF94-2A4F-4D46-97E6-8615F66A438E}"/>
              </a:ext>
            </a:extLst>
          </p:cNvPr>
          <p:cNvCxnSpPr>
            <a:cxnSpLocks/>
          </p:cNvCxnSpPr>
          <p:nvPr/>
        </p:nvCxnSpPr>
        <p:spPr>
          <a:xfrm>
            <a:off x="1801963" y="3680739"/>
            <a:ext cx="8719756" cy="0"/>
          </a:xfrm>
          <a:prstGeom prst="line">
            <a:avLst/>
          </a:prstGeom>
          <a:ln w="19050">
            <a:solidFill>
              <a:schemeClr val="tx2">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6466319-2DCA-4E79-8A3E-6440CECFB335}"/>
              </a:ext>
            </a:extLst>
          </p:cNvPr>
          <p:cNvCxnSpPr>
            <a:cxnSpLocks/>
          </p:cNvCxnSpPr>
          <p:nvPr/>
        </p:nvCxnSpPr>
        <p:spPr>
          <a:xfrm>
            <a:off x="2734079" y="2434769"/>
            <a:ext cx="0" cy="2856729"/>
          </a:xfrm>
          <a:prstGeom prst="line">
            <a:avLst/>
          </a:prstGeom>
          <a:ln w="19050">
            <a:solidFill>
              <a:schemeClr val="tx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E6D8E37A-E69A-4C8D-837D-CAC8C540055F}"/>
              </a:ext>
            </a:extLst>
          </p:cNvPr>
          <p:cNvGrpSpPr/>
          <p:nvPr/>
        </p:nvGrpSpPr>
        <p:grpSpPr>
          <a:xfrm>
            <a:off x="1912024" y="3901595"/>
            <a:ext cx="247611" cy="422374"/>
            <a:chOff x="2967036" y="2217455"/>
            <a:chExt cx="1276350" cy="2091981"/>
          </a:xfrm>
        </p:grpSpPr>
        <p:sp>
          <p:nvSpPr>
            <p:cNvPr id="8" name="Oval 7">
              <a:extLst>
                <a:ext uri="{FF2B5EF4-FFF2-40B4-BE49-F238E27FC236}">
                  <a16:creationId xmlns:a16="http://schemas.microsoft.com/office/drawing/2014/main" id="{78BEFA3E-F15D-4FED-8EE0-69C9D8BE2C80}"/>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9" name="Chord 8">
              <a:extLst>
                <a:ext uri="{FF2B5EF4-FFF2-40B4-BE49-F238E27FC236}">
                  <a16:creationId xmlns:a16="http://schemas.microsoft.com/office/drawing/2014/main" id="{EB049BDB-03BA-48A0-B7AD-2E282B712FDC}"/>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
        <p:nvSpPr>
          <p:cNvPr id="16" name="Rectangle: Rounded Corners 15">
            <a:extLst>
              <a:ext uri="{FF2B5EF4-FFF2-40B4-BE49-F238E27FC236}">
                <a16:creationId xmlns:a16="http://schemas.microsoft.com/office/drawing/2014/main" id="{F5A2E49C-BD32-4143-B114-2634279198B3}"/>
              </a:ext>
            </a:extLst>
          </p:cNvPr>
          <p:cNvSpPr/>
          <p:nvPr/>
        </p:nvSpPr>
        <p:spPr>
          <a:xfrm>
            <a:off x="2972999" y="3852336"/>
            <a:ext cx="1258693" cy="779554"/>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GB" sz="911" b="0" i="0" u="none" strike="noStrike" kern="1200" cap="none" spc="0" normalizeH="0" baseline="0" noProof="0">
                <a:ln>
                  <a:noFill/>
                </a:ln>
                <a:solidFill>
                  <a:prstClr val="black"/>
                </a:solidFill>
                <a:effectLst/>
                <a:uLnTx/>
                <a:uFillTx/>
                <a:latin typeface="Arial"/>
                <a:ea typeface="+mn-ea"/>
                <a:cs typeface="+mn-cs"/>
              </a:rPr>
              <a:t>1. Contract creator enters information as per the Question Set for a new contract</a:t>
            </a:r>
          </a:p>
        </p:txBody>
      </p:sp>
      <p:sp>
        <p:nvSpPr>
          <p:cNvPr id="18" name="Rectangle: Rounded Corners 17">
            <a:extLst>
              <a:ext uri="{FF2B5EF4-FFF2-40B4-BE49-F238E27FC236}">
                <a16:creationId xmlns:a16="http://schemas.microsoft.com/office/drawing/2014/main" id="{607A0CD2-C444-46E7-819C-A4A285BE5B3D}"/>
              </a:ext>
            </a:extLst>
          </p:cNvPr>
          <p:cNvSpPr/>
          <p:nvPr/>
        </p:nvSpPr>
        <p:spPr>
          <a:xfrm>
            <a:off x="5532494" y="3922582"/>
            <a:ext cx="1258693" cy="779554"/>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2. Contract creator submits to section leads for review, which will trigger further validations</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20" name="Rectangle: Rounded Corners 19">
            <a:extLst>
              <a:ext uri="{FF2B5EF4-FFF2-40B4-BE49-F238E27FC236}">
                <a16:creationId xmlns:a16="http://schemas.microsoft.com/office/drawing/2014/main" id="{52C15EFA-6310-42C2-8EAD-9842153ED453}"/>
              </a:ext>
            </a:extLst>
          </p:cNvPr>
          <p:cNvSpPr/>
          <p:nvPr/>
        </p:nvSpPr>
        <p:spPr>
          <a:xfrm>
            <a:off x="8343694" y="2554141"/>
            <a:ext cx="1422878" cy="779554"/>
          </a:xfrm>
          <a:prstGeom prst="roundRect">
            <a:avLst/>
          </a:prstGeom>
          <a:solidFill>
            <a:schemeClr val="tx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3. Validations against contract fields and automatic flagging of coverholder permissions</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21" name="Rectangle: Rounded Corners 20">
            <a:extLst>
              <a:ext uri="{FF2B5EF4-FFF2-40B4-BE49-F238E27FC236}">
                <a16:creationId xmlns:a16="http://schemas.microsoft.com/office/drawing/2014/main" id="{D8768E91-DB67-4F27-9E66-F8205B97F8E9}"/>
              </a:ext>
            </a:extLst>
          </p:cNvPr>
          <p:cNvSpPr/>
          <p:nvPr/>
        </p:nvSpPr>
        <p:spPr>
          <a:xfrm>
            <a:off x="8425786" y="3933964"/>
            <a:ext cx="1258693" cy="844594"/>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3a. Correct contract fields as per validation outcomes and contract can now be sent for review</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25" name="Arrow: Down 24">
            <a:extLst>
              <a:ext uri="{FF2B5EF4-FFF2-40B4-BE49-F238E27FC236}">
                <a16:creationId xmlns:a16="http://schemas.microsoft.com/office/drawing/2014/main" id="{A27CF095-194B-484A-B795-11DFA84FD743}"/>
              </a:ext>
            </a:extLst>
          </p:cNvPr>
          <p:cNvSpPr/>
          <p:nvPr/>
        </p:nvSpPr>
        <p:spPr>
          <a:xfrm rot="14456801">
            <a:off x="7387717" y="2711590"/>
            <a:ext cx="245045" cy="1575633"/>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27" name="Arrow: Down 26">
            <a:extLst>
              <a:ext uri="{FF2B5EF4-FFF2-40B4-BE49-F238E27FC236}">
                <a16:creationId xmlns:a16="http://schemas.microsoft.com/office/drawing/2014/main" id="{CF8A76B3-09F5-40BB-A334-DC7FE0745A84}"/>
              </a:ext>
            </a:extLst>
          </p:cNvPr>
          <p:cNvSpPr/>
          <p:nvPr/>
        </p:nvSpPr>
        <p:spPr>
          <a:xfrm>
            <a:off x="8899049" y="3429000"/>
            <a:ext cx="245045" cy="443477"/>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28" name="Arrow: Down 27">
            <a:extLst>
              <a:ext uri="{FF2B5EF4-FFF2-40B4-BE49-F238E27FC236}">
                <a16:creationId xmlns:a16="http://schemas.microsoft.com/office/drawing/2014/main" id="{42E5411C-1FFF-4AD6-8EDE-D5BB66FFF9FD}"/>
              </a:ext>
            </a:extLst>
          </p:cNvPr>
          <p:cNvSpPr/>
          <p:nvPr/>
        </p:nvSpPr>
        <p:spPr>
          <a:xfrm rot="16200000">
            <a:off x="4765420" y="3708251"/>
            <a:ext cx="245045" cy="1067720"/>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19" name="Arrow: Chevron 18">
            <a:extLst>
              <a:ext uri="{FF2B5EF4-FFF2-40B4-BE49-F238E27FC236}">
                <a16:creationId xmlns:a16="http://schemas.microsoft.com/office/drawing/2014/main" id="{4714454D-F10E-455B-9049-92656CCDA299}"/>
              </a:ext>
            </a:extLst>
          </p:cNvPr>
          <p:cNvSpPr/>
          <p:nvPr/>
        </p:nvSpPr>
        <p:spPr>
          <a:xfrm>
            <a:off x="1909288" y="1548787"/>
            <a:ext cx="2936510" cy="42237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white"/>
                </a:solidFill>
                <a:effectLst/>
                <a:uLnTx/>
                <a:uFillTx/>
                <a:latin typeface="Arial"/>
                <a:ea typeface="+mn-ea"/>
                <a:cs typeface="+mn-cs"/>
              </a:rPr>
              <a:t>1. Create contract</a:t>
            </a:r>
            <a:endParaRPr kumimoji="0" lang="en-GB" sz="911" b="0" i="0" u="none" strike="noStrike" kern="1200" cap="none" spc="0" normalizeH="0" baseline="0" noProof="0" err="1">
              <a:ln>
                <a:noFill/>
              </a:ln>
              <a:solidFill>
                <a:prstClr val="white"/>
              </a:solidFill>
              <a:effectLst/>
              <a:uLnTx/>
              <a:uFillTx/>
              <a:latin typeface="Arial"/>
              <a:ea typeface="+mn-ea"/>
              <a:cs typeface="+mn-cs"/>
            </a:endParaRPr>
          </a:p>
        </p:txBody>
      </p:sp>
      <p:sp>
        <p:nvSpPr>
          <p:cNvPr id="26" name="Arrow: Chevron 25">
            <a:extLst>
              <a:ext uri="{FF2B5EF4-FFF2-40B4-BE49-F238E27FC236}">
                <a16:creationId xmlns:a16="http://schemas.microsoft.com/office/drawing/2014/main" id="{E1CFD25D-5202-417D-8A4D-D3F2CCDC903F}"/>
              </a:ext>
            </a:extLst>
          </p:cNvPr>
          <p:cNvSpPr/>
          <p:nvPr/>
        </p:nvSpPr>
        <p:spPr>
          <a:xfrm>
            <a:off x="4731390" y="1543317"/>
            <a:ext cx="2936390" cy="42237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white"/>
                </a:solidFill>
                <a:effectLst/>
                <a:uLnTx/>
                <a:uFillTx/>
                <a:latin typeface="Arial"/>
                <a:ea typeface="+mn-ea"/>
                <a:cs typeface="+mn-cs"/>
              </a:rPr>
              <a:t>2. Submit for review</a:t>
            </a:r>
            <a:endParaRPr kumimoji="0" lang="en-GB" sz="911" b="0" i="0" u="none" strike="noStrike" kern="1200" cap="none" spc="0" normalizeH="0" baseline="0" noProof="0" err="1">
              <a:ln>
                <a:noFill/>
              </a:ln>
              <a:solidFill>
                <a:prstClr val="white"/>
              </a:solidFill>
              <a:effectLst/>
              <a:uLnTx/>
              <a:uFillTx/>
              <a:latin typeface="Arial"/>
              <a:ea typeface="+mn-ea"/>
              <a:cs typeface="+mn-cs"/>
            </a:endParaRPr>
          </a:p>
        </p:txBody>
      </p:sp>
      <p:sp>
        <p:nvSpPr>
          <p:cNvPr id="29" name="Arrow: Chevron 28">
            <a:extLst>
              <a:ext uri="{FF2B5EF4-FFF2-40B4-BE49-F238E27FC236}">
                <a16:creationId xmlns:a16="http://schemas.microsoft.com/office/drawing/2014/main" id="{A6AA4553-AE19-4FFB-BC6B-583FABEA2F9F}"/>
              </a:ext>
            </a:extLst>
          </p:cNvPr>
          <p:cNvSpPr/>
          <p:nvPr/>
        </p:nvSpPr>
        <p:spPr>
          <a:xfrm>
            <a:off x="7553375" y="1543317"/>
            <a:ext cx="2936390" cy="42237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white"/>
                </a:solidFill>
                <a:effectLst/>
                <a:uLnTx/>
                <a:uFillTx/>
                <a:latin typeface="Arial"/>
                <a:ea typeface="+mn-ea"/>
                <a:cs typeface="+mn-cs"/>
              </a:rPr>
              <a:t>3. Validations are run</a:t>
            </a:r>
            <a:endParaRPr kumimoji="0" lang="en-GB" sz="911" b="0" i="0" u="none" strike="noStrike" kern="1200" cap="none" spc="0" normalizeH="0" baseline="0" noProof="0" err="1">
              <a:ln>
                <a:noFill/>
              </a:ln>
              <a:solidFill>
                <a:prstClr val="white"/>
              </a:solidFill>
              <a:effectLst/>
              <a:uLnTx/>
              <a:uFillTx/>
              <a:latin typeface="Arial"/>
              <a:ea typeface="+mn-ea"/>
              <a:cs typeface="+mn-cs"/>
            </a:endParaRPr>
          </a:p>
        </p:txBody>
      </p:sp>
      <p:sp>
        <p:nvSpPr>
          <p:cNvPr id="40" name="TextBox 39">
            <a:extLst>
              <a:ext uri="{FF2B5EF4-FFF2-40B4-BE49-F238E27FC236}">
                <a16:creationId xmlns:a16="http://schemas.microsoft.com/office/drawing/2014/main" id="{B8E5F080-95C8-45DD-84CF-67E2BDBF2026}"/>
              </a:ext>
            </a:extLst>
          </p:cNvPr>
          <p:cNvSpPr txBox="1"/>
          <p:nvPr/>
        </p:nvSpPr>
        <p:spPr>
          <a:xfrm>
            <a:off x="8343692" y="2139958"/>
            <a:ext cx="1422877" cy="428964"/>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srgbClr val="1E35BF"/>
                </a:solidFill>
                <a:effectLst/>
                <a:uLnTx/>
                <a:uFillTx/>
                <a:latin typeface="Arial"/>
                <a:ea typeface="+mn-ea"/>
                <a:cs typeface="+mn-cs"/>
              </a:rPr>
              <a:t>NB: contract has not been sent for review when validations are run</a:t>
            </a:r>
            <a:endParaRPr kumimoji="0" lang="en-GB" sz="729" b="0" i="0" u="none" strike="noStrike" kern="1200" cap="none" spc="0" normalizeH="0" baseline="0" noProof="0">
              <a:ln>
                <a:noFill/>
              </a:ln>
              <a:solidFill>
                <a:srgbClr val="1E35BF"/>
              </a:solidFill>
              <a:effectLst/>
              <a:uLnTx/>
              <a:uFillTx/>
              <a:latin typeface="Arial"/>
              <a:ea typeface="+mn-ea"/>
              <a:cs typeface="+mn-cs"/>
            </a:endParaRPr>
          </a:p>
        </p:txBody>
      </p:sp>
      <p:sp>
        <p:nvSpPr>
          <p:cNvPr id="41" name="TextBox 40">
            <a:extLst>
              <a:ext uri="{FF2B5EF4-FFF2-40B4-BE49-F238E27FC236}">
                <a16:creationId xmlns:a16="http://schemas.microsoft.com/office/drawing/2014/main" id="{E6274C94-344F-4EDD-ADA5-5877ADA02902}"/>
              </a:ext>
            </a:extLst>
          </p:cNvPr>
          <p:cNvSpPr txBox="1"/>
          <p:nvPr/>
        </p:nvSpPr>
        <p:spPr>
          <a:xfrm>
            <a:off x="1913027" y="5932273"/>
            <a:ext cx="8340432" cy="401007"/>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1003" b="0" i="0" u="none" strike="noStrike" kern="1200" cap="none" spc="0" normalizeH="0" baseline="0" noProof="0">
                <a:ln>
                  <a:noFill/>
                </a:ln>
                <a:solidFill>
                  <a:srgbClr val="1E35BF"/>
                </a:solidFill>
                <a:effectLst/>
                <a:uLnTx/>
                <a:uFillTx/>
                <a:latin typeface="Arial"/>
                <a:ea typeface="+mn-ea"/>
                <a:cs typeface="+mn-cs"/>
              </a:rPr>
              <a:t>The same workflow would be followed for creating endorsements on a registered binder for Release 1</a:t>
            </a:r>
          </a:p>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1003" b="0" i="0" u="none" strike="noStrike" kern="1200" cap="none" spc="0" normalizeH="0" baseline="0" noProof="0">
                <a:ln>
                  <a:noFill/>
                </a:ln>
                <a:solidFill>
                  <a:srgbClr val="1E35BF"/>
                </a:solidFill>
                <a:effectLst/>
                <a:uLnTx/>
                <a:uFillTx/>
                <a:latin typeface="Arial"/>
                <a:ea typeface="+mn-ea"/>
                <a:cs typeface="+mn-cs"/>
              </a:rPr>
              <a:t>Hybrid Coverholder roles will allow them to act as the contract creator in Release 1</a:t>
            </a:r>
          </a:p>
        </p:txBody>
      </p:sp>
      <p:sp>
        <p:nvSpPr>
          <p:cNvPr id="35" name="TextBox 34">
            <a:extLst>
              <a:ext uri="{FF2B5EF4-FFF2-40B4-BE49-F238E27FC236}">
                <a16:creationId xmlns:a16="http://schemas.microsoft.com/office/drawing/2014/main" id="{BF5ACFE6-68C0-49BB-BF88-A727525047B4}"/>
              </a:ext>
            </a:extLst>
          </p:cNvPr>
          <p:cNvSpPr txBox="1"/>
          <p:nvPr/>
        </p:nvSpPr>
        <p:spPr>
          <a:xfrm>
            <a:off x="2972995" y="4638457"/>
            <a:ext cx="1258694" cy="1102225"/>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srgbClr val="1E35BF"/>
                </a:solidFill>
                <a:effectLst/>
                <a:uLnTx/>
                <a:uFillTx/>
                <a:latin typeface="Arial"/>
                <a:ea typeface="+mn-ea"/>
                <a:cs typeface="+mn-cs"/>
              </a:rPr>
              <a:t>NB: some validations are run at the point of data entry </a:t>
            </a:r>
          </a:p>
          <a:p>
            <a:pPr marL="0" marR="0" lvl="0" indent="0" algn="l" defTabSz="833384" rtl="0" eaLnBrk="1" fontAlgn="auto" latinLnBrk="0" hangingPunct="1">
              <a:lnSpc>
                <a:spcPct val="100000"/>
              </a:lnSpc>
              <a:spcBef>
                <a:spcPts val="0"/>
              </a:spcBef>
              <a:spcAft>
                <a:spcPts val="0"/>
              </a:spcAft>
              <a:buClrTx/>
              <a:buSzTx/>
              <a:buFontTx/>
              <a:buNone/>
              <a:tabLst/>
              <a:defRPr/>
            </a:pPr>
            <a:endParaRPr kumimoji="0" lang="en-US" sz="729" b="0" i="0" u="none" strike="noStrike" kern="1200" cap="none" spc="0" normalizeH="0" baseline="0" noProof="0">
              <a:ln>
                <a:noFill/>
              </a:ln>
              <a:solidFill>
                <a:srgbClr val="1E35BF"/>
              </a:solidFill>
              <a:effectLst/>
              <a:uLnTx/>
              <a:uFillTx/>
              <a:latin typeface="Arial"/>
              <a:ea typeface="+mn-ea"/>
              <a:cs typeface="+mn-cs"/>
            </a:endParaRPr>
          </a:p>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srgbClr val="1E35BF"/>
                </a:solidFill>
                <a:effectLst/>
                <a:uLnTx/>
                <a:uFillTx/>
                <a:latin typeface="Arial"/>
                <a:ea typeface="+mn-ea"/>
                <a:cs typeface="+mn-cs"/>
              </a:rPr>
              <a:t>The contract can be shared with other participants at the point of contract creation in the tool</a:t>
            </a:r>
            <a:endParaRPr kumimoji="0" lang="en-GB" sz="729" b="0" i="0" u="none" strike="noStrike" kern="1200" cap="none" spc="0" normalizeH="0" baseline="0" noProof="0">
              <a:ln>
                <a:noFill/>
              </a:ln>
              <a:solidFill>
                <a:srgbClr val="1E35BF"/>
              </a:solidFill>
              <a:effectLst/>
              <a:uLnTx/>
              <a:uFillTx/>
              <a:latin typeface="Arial"/>
              <a:ea typeface="+mn-ea"/>
              <a:cs typeface="+mn-cs"/>
            </a:endParaRPr>
          </a:p>
        </p:txBody>
      </p:sp>
      <p:pic>
        <p:nvPicPr>
          <p:cNvPr id="1028" name="Picture 4" descr="Computer, desktop, laptop, mac, monitor, pc, screen icon">
            <a:extLst>
              <a:ext uri="{FF2B5EF4-FFF2-40B4-BE49-F238E27FC236}">
                <a16:creationId xmlns:a16="http://schemas.microsoft.com/office/drawing/2014/main" id="{5CACEA1D-6762-4544-BCA2-DDBF8833E2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4931" y="2489071"/>
            <a:ext cx="530125" cy="530125"/>
          </a:xfrm>
          <a:prstGeom prst="rect">
            <a:avLst/>
          </a:prstGeom>
          <a:noFill/>
          <a:extLst>
            <a:ext uri="{909E8E84-426E-40DD-AFC4-6F175D3DCCD1}">
              <a14:hiddenFill xmlns:a14="http://schemas.microsoft.com/office/drawing/2010/main">
                <a:solidFill>
                  <a:srgbClr val="FFFFFF"/>
                </a:solidFill>
              </a14:hiddenFill>
            </a:ext>
          </a:extLst>
        </p:spPr>
      </p:pic>
      <p:grpSp>
        <p:nvGrpSpPr>
          <p:cNvPr id="38" name="Group 37">
            <a:extLst>
              <a:ext uri="{FF2B5EF4-FFF2-40B4-BE49-F238E27FC236}">
                <a16:creationId xmlns:a16="http://schemas.microsoft.com/office/drawing/2014/main" id="{FCCBF9D4-2149-4296-89F9-DE8E7898C3B2}"/>
              </a:ext>
            </a:extLst>
          </p:cNvPr>
          <p:cNvGrpSpPr/>
          <p:nvPr/>
        </p:nvGrpSpPr>
        <p:grpSpPr>
          <a:xfrm>
            <a:off x="2207192" y="3905646"/>
            <a:ext cx="247611" cy="422374"/>
            <a:chOff x="2967036" y="2217455"/>
            <a:chExt cx="1276350" cy="2091981"/>
          </a:xfrm>
          <a:solidFill>
            <a:schemeClr val="accent1"/>
          </a:solidFill>
        </p:grpSpPr>
        <p:sp>
          <p:nvSpPr>
            <p:cNvPr id="39" name="Oval 38">
              <a:extLst>
                <a:ext uri="{FF2B5EF4-FFF2-40B4-BE49-F238E27FC236}">
                  <a16:creationId xmlns:a16="http://schemas.microsoft.com/office/drawing/2014/main" id="{23728AE1-05D1-445B-9DB0-80D3EBF1F125}"/>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42" name="Chord 41">
              <a:extLst>
                <a:ext uri="{FF2B5EF4-FFF2-40B4-BE49-F238E27FC236}">
                  <a16:creationId xmlns:a16="http://schemas.microsoft.com/office/drawing/2014/main" id="{D182266D-54FC-4316-A883-C8992337489C}"/>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pic>
        <p:nvPicPr>
          <p:cNvPr id="67" name="Picture 4" descr="Computer, desktop, laptop, mac, monitor, pc, screen icon">
            <a:extLst>
              <a:ext uri="{FF2B5EF4-FFF2-40B4-BE49-F238E27FC236}">
                <a16:creationId xmlns:a16="http://schemas.microsoft.com/office/drawing/2014/main" id="{DFC95CF1-F80B-4C21-A4D9-55EF112BA5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0927" y="4571"/>
            <a:ext cx="530125" cy="530125"/>
          </a:xfrm>
          <a:prstGeom prst="rect">
            <a:avLst/>
          </a:prstGeom>
          <a:noFill/>
          <a:extLst>
            <a:ext uri="{909E8E84-426E-40DD-AFC4-6F175D3DCCD1}">
              <a14:hiddenFill xmlns:a14="http://schemas.microsoft.com/office/drawing/2010/main">
                <a:solidFill>
                  <a:srgbClr val="FFFFFF"/>
                </a:solidFill>
              </a14:hiddenFill>
            </a:ext>
          </a:extLst>
        </p:spPr>
      </p:pic>
      <p:sp>
        <p:nvSpPr>
          <p:cNvPr id="68" name="TextBox 67">
            <a:extLst>
              <a:ext uri="{FF2B5EF4-FFF2-40B4-BE49-F238E27FC236}">
                <a16:creationId xmlns:a16="http://schemas.microsoft.com/office/drawing/2014/main" id="{A814C819-C9BE-432B-BA59-E0E012331C67}"/>
              </a:ext>
            </a:extLst>
          </p:cNvPr>
          <p:cNvSpPr txBox="1"/>
          <p:nvPr/>
        </p:nvSpPr>
        <p:spPr>
          <a:xfrm>
            <a:off x="7977089" y="86574"/>
            <a:ext cx="410792" cy="20454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DCM</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grpSp>
        <p:nvGrpSpPr>
          <p:cNvPr id="69" name="Group 68">
            <a:extLst>
              <a:ext uri="{FF2B5EF4-FFF2-40B4-BE49-F238E27FC236}">
                <a16:creationId xmlns:a16="http://schemas.microsoft.com/office/drawing/2014/main" id="{30A282F4-73E7-4F82-8CBB-29275944D610}"/>
              </a:ext>
            </a:extLst>
          </p:cNvPr>
          <p:cNvGrpSpPr/>
          <p:nvPr/>
        </p:nvGrpSpPr>
        <p:grpSpPr>
          <a:xfrm>
            <a:off x="8516549" y="58174"/>
            <a:ext cx="247611" cy="422374"/>
            <a:chOff x="2967036" y="2217455"/>
            <a:chExt cx="1276350" cy="2091981"/>
          </a:xfrm>
        </p:grpSpPr>
        <p:sp>
          <p:nvSpPr>
            <p:cNvPr id="70" name="Oval 69">
              <a:extLst>
                <a:ext uri="{FF2B5EF4-FFF2-40B4-BE49-F238E27FC236}">
                  <a16:creationId xmlns:a16="http://schemas.microsoft.com/office/drawing/2014/main" id="{ACDE0ED6-264E-440E-9006-324FF562A69B}"/>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71" name="Chord 70">
              <a:extLst>
                <a:ext uri="{FF2B5EF4-FFF2-40B4-BE49-F238E27FC236}">
                  <a16:creationId xmlns:a16="http://schemas.microsoft.com/office/drawing/2014/main" id="{E1F2DD64-7ECF-4726-B367-DF679C0260EB}"/>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72" name="Group 71">
            <a:extLst>
              <a:ext uri="{FF2B5EF4-FFF2-40B4-BE49-F238E27FC236}">
                <a16:creationId xmlns:a16="http://schemas.microsoft.com/office/drawing/2014/main" id="{7DA05DB4-E496-444C-9D54-225028B132FB}"/>
              </a:ext>
            </a:extLst>
          </p:cNvPr>
          <p:cNvGrpSpPr/>
          <p:nvPr/>
        </p:nvGrpSpPr>
        <p:grpSpPr>
          <a:xfrm>
            <a:off x="8949216" y="62225"/>
            <a:ext cx="247611" cy="422374"/>
            <a:chOff x="2967036" y="2217455"/>
            <a:chExt cx="1276350" cy="2091981"/>
          </a:xfrm>
          <a:solidFill>
            <a:schemeClr val="accent1"/>
          </a:solidFill>
        </p:grpSpPr>
        <p:sp>
          <p:nvSpPr>
            <p:cNvPr id="73" name="Oval 72">
              <a:extLst>
                <a:ext uri="{FF2B5EF4-FFF2-40B4-BE49-F238E27FC236}">
                  <a16:creationId xmlns:a16="http://schemas.microsoft.com/office/drawing/2014/main" id="{3E8B2F0B-509F-401D-835F-388F7B314F84}"/>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74" name="Chord 73">
              <a:extLst>
                <a:ext uri="{FF2B5EF4-FFF2-40B4-BE49-F238E27FC236}">
                  <a16:creationId xmlns:a16="http://schemas.microsoft.com/office/drawing/2014/main" id="{55ED7DE9-1FF2-45FC-A716-67B8B3417594}"/>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
        <p:nvSpPr>
          <p:cNvPr id="75" name="TextBox 74">
            <a:extLst>
              <a:ext uri="{FF2B5EF4-FFF2-40B4-BE49-F238E27FC236}">
                <a16:creationId xmlns:a16="http://schemas.microsoft.com/office/drawing/2014/main" id="{8742C3AD-6372-49D8-B159-D070B5941AE0}"/>
              </a:ext>
            </a:extLst>
          </p:cNvPr>
          <p:cNvSpPr txBox="1"/>
          <p:nvPr/>
        </p:nvSpPr>
        <p:spPr>
          <a:xfrm>
            <a:off x="8421443" y="374779"/>
            <a:ext cx="477605" cy="20454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Broker</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sp>
        <p:nvSpPr>
          <p:cNvPr id="76" name="TextBox 75">
            <a:extLst>
              <a:ext uri="{FF2B5EF4-FFF2-40B4-BE49-F238E27FC236}">
                <a16:creationId xmlns:a16="http://schemas.microsoft.com/office/drawing/2014/main" id="{F5DF070A-9338-4384-9D55-79812E9C10C0}"/>
              </a:ext>
            </a:extLst>
          </p:cNvPr>
          <p:cNvSpPr txBox="1"/>
          <p:nvPr/>
        </p:nvSpPr>
        <p:spPr>
          <a:xfrm>
            <a:off x="8852793" y="374779"/>
            <a:ext cx="447016" cy="204543"/>
          </a:xfrm>
          <a:prstGeom prst="rect">
            <a:avLst/>
          </a:prstGeom>
          <a:noFill/>
        </p:spPr>
        <p:txBody>
          <a:bodyPr wrap="square" rtlCol="0">
            <a:spAutoFit/>
          </a:bodyP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MA</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sp>
        <p:nvSpPr>
          <p:cNvPr id="77" name="TextBox 76">
            <a:extLst>
              <a:ext uri="{FF2B5EF4-FFF2-40B4-BE49-F238E27FC236}">
                <a16:creationId xmlns:a16="http://schemas.microsoft.com/office/drawing/2014/main" id="{D67A81EA-4F0E-4442-AE85-5911D5C2BE6A}"/>
              </a:ext>
            </a:extLst>
          </p:cNvPr>
          <p:cNvSpPr txBox="1"/>
          <p:nvPr/>
        </p:nvSpPr>
        <p:spPr>
          <a:xfrm>
            <a:off x="5541176" y="4702137"/>
            <a:ext cx="1258694" cy="428964"/>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srgbClr val="1E35BF"/>
                </a:solidFill>
                <a:effectLst/>
                <a:uLnTx/>
                <a:uFillTx/>
                <a:latin typeface="Arial"/>
                <a:ea typeface="+mn-ea"/>
                <a:cs typeface="+mn-cs"/>
              </a:rPr>
              <a:t>NB: refer to slide 2 for more information on contract reviews</a:t>
            </a:r>
            <a:endParaRPr kumimoji="0" lang="en-GB" sz="729" b="0" i="0" u="none" strike="noStrike" kern="1200" cap="none" spc="0" normalizeH="0" baseline="0" noProof="0">
              <a:ln>
                <a:noFill/>
              </a:ln>
              <a:solidFill>
                <a:srgbClr val="1E35BF"/>
              </a:solidFill>
              <a:effectLst/>
              <a:uLnTx/>
              <a:uFillTx/>
              <a:latin typeface="Arial"/>
              <a:ea typeface="+mn-ea"/>
              <a:cs typeface="+mn-cs"/>
            </a:endParaRPr>
          </a:p>
        </p:txBody>
      </p:sp>
      <p:sp>
        <p:nvSpPr>
          <p:cNvPr id="44" name="TextBox 43">
            <a:extLst>
              <a:ext uri="{FF2B5EF4-FFF2-40B4-BE49-F238E27FC236}">
                <a16:creationId xmlns:a16="http://schemas.microsoft.com/office/drawing/2014/main" id="{0DE71426-657F-4DD5-83CB-F617EF246A4F}"/>
              </a:ext>
            </a:extLst>
          </p:cNvPr>
          <p:cNvSpPr txBox="1"/>
          <p:nvPr/>
        </p:nvSpPr>
        <p:spPr>
          <a:xfrm>
            <a:off x="2972995" y="2474616"/>
            <a:ext cx="1258694" cy="1214435"/>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srgbClr val="1E35BF"/>
                </a:solidFill>
                <a:effectLst/>
                <a:uLnTx/>
                <a:uFillTx/>
                <a:latin typeface="Arial"/>
                <a:ea typeface="+mn-ea"/>
                <a:cs typeface="+mn-cs"/>
              </a:rPr>
              <a:t>NB: the Contract Creator would be able to add non-Lloyd’s insurers when providing capacity details. The system would then validate that the lines add up to 100% at the point of data entry, before the contract is submitted for review</a:t>
            </a:r>
            <a:endParaRPr kumimoji="0" lang="en-GB" sz="729" b="0" i="0" u="none" strike="noStrike" kern="1200" cap="none" spc="0" normalizeH="0" baseline="0" noProof="0">
              <a:ln>
                <a:noFill/>
              </a:ln>
              <a:solidFill>
                <a:srgbClr val="1E35BF"/>
              </a:solidFill>
              <a:effectLst/>
              <a:uLnTx/>
              <a:uFillTx/>
              <a:latin typeface="Arial"/>
              <a:ea typeface="+mn-ea"/>
              <a:cs typeface="+mn-cs"/>
            </a:endParaRPr>
          </a:p>
        </p:txBody>
      </p:sp>
      <p:grpSp>
        <p:nvGrpSpPr>
          <p:cNvPr id="43" name="Group 42">
            <a:extLst>
              <a:ext uri="{FF2B5EF4-FFF2-40B4-BE49-F238E27FC236}">
                <a16:creationId xmlns:a16="http://schemas.microsoft.com/office/drawing/2014/main" id="{4643FB73-6126-4153-866C-BAB15DA4890C}"/>
              </a:ext>
            </a:extLst>
          </p:cNvPr>
          <p:cNvGrpSpPr/>
          <p:nvPr/>
        </p:nvGrpSpPr>
        <p:grpSpPr>
          <a:xfrm>
            <a:off x="4143506" y="3753901"/>
            <a:ext cx="247611" cy="422374"/>
            <a:chOff x="2967036" y="2217455"/>
            <a:chExt cx="1276350" cy="2091981"/>
          </a:xfrm>
        </p:grpSpPr>
        <p:sp>
          <p:nvSpPr>
            <p:cNvPr id="45" name="Oval 44">
              <a:extLst>
                <a:ext uri="{FF2B5EF4-FFF2-40B4-BE49-F238E27FC236}">
                  <a16:creationId xmlns:a16="http://schemas.microsoft.com/office/drawing/2014/main" id="{5974CC54-5A6E-43E3-8B2C-F482CCC17A19}"/>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46" name="Chord 45">
              <a:extLst>
                <a:ext uri="{FF2B5EF4-FFF2-40B4-BE49-F238E27FC236}">
                  <a16:creationId xmlns:a16="http://schemas.microsoft.com/office/drawing/2014/main" id="{326EA0A6-35BB-4BE9-A182-55F9605088D0}"/>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47" name="Group 46">
            <a:extLst>
              <a:ext uri="{FF2B5EF4-FFF2-40B4-BE49-F238E27FC236}">
                <a16:creationId xmlns:a16="http://schemas.microsoft.com/office/drawing/2014/main" id="{1F229203-4033-4FF5-8705-2079489616B8}"/>
              </a:ext>
            </a:extLst>
          </p:cNvPr>
          <p:cNvGrpSpPr/>
          <p:nvPr/>
        </p:nvGrpSpPr>
        <p:grpSpPr>
          <a:xfrm>
            <a:off x="6671724" y="3751512"/>
            <a:ext cx="247611" cy="422374"/>
            <a:chOff x="2967036" y="2217455"/>
            <a:chExt cx="1276350" cy="2091981"/>
          </a:xfrm>
        </p:grpSpPr>
        <p:sp>
          <p:nvSpPr>
            <p:cNvPr id="48" name="Oval 47">
              <a:extLst>
                <a:ext uri="{FF2B5EF4-FFF2-40B4-BE49-F238E27FC236}">
                  <a16:creationId xmlns:a16="http://schemas.microsoft.com/office/drawing/2014/main" id="{AA4308FC-DBAC-4419-ABC7-A7EF9FF83C82}"/>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49" name="Chord 48">
              <a:extLst>
                <a:ext uri="{FF2B5EF4-FFF2-40B4-BE49-F238E27FC236}">
                  <a16:creationId xmlns:a16="http://schemas.microsoft.com/office/drawing/2014/main" id="{68870D6A-53DD-4DF7-AEAA-F3A5F2E8F085}"/>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50" name="Group 49">
            <a:extLst>
              <a:ext uri="{FF2B5EF4-FFF2-40B4-BE49-F238E27FC236}">
                <a16:creationId xmlns:a16="http://schemas.microsoft.com/office/drawing/2014/main" id="{C1B407F9-1154-4977-B45C-B2EF4D43B628}"/>
              </a:ext>
            </a:extLst>
          </p:cNvPr>
          <p:cNvGrpSpPr/>
          <p:nvPr/>
        </p:nvGrpSpPr>
        <p:grpSpPr>
          <a:xfrm>
            <a:off x="9537109" y="3751512"/>
            <a:ext cx="247611" cy="422374"/>
            <a:chOff x="2967036" y="2217455"/>
            <a:chExt cx="1276350" cy="2091981"/>
          </a:xfrm>
        </p:grpSpPr>
        <p:sp>
          <p:nvSpPr>
            <p:cNvPr id="51" name="Oval 50">
              <a:extLst>
                <a:ext uri="{FF2B5EF4-FFF2-40B4-BE49-F238E27FC236}">
                  <a16:creationId xmlns:a16="http://schemas.microsoft.com/office/drawing/2014/main" id="{A7C9EF79-31C2-4DBB-92D2-0291F3DB8529}"/>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52" name="Chord 51">
              <a:extLst>
                <a:ext uri="{FF2B5EF4-FFF2-40B4-BE49-F238E27FC236}">
                  <a16:creationId xmlns:a16="http://schemas.microsoft.com/office/drawing/2014/main" id="{CA2891B5-13BA-4425-A746-9390D759F836}"/>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Tree>
    <p:extLst>
      <p:ext uri="{BB962C8B-B14F-4D97-AF65-F5344CB8AC3E}">
        <p14:creationId xmlns:p14="http://schemas.microsoft.com/office/powerpoint/2010/main" val="1167490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3E6A-E9A5-44F2-97F1-7F88533E6ECA}"/>
              </a:ext>
            </a:extLst>
          </p:cNvPr>
          <p:cNvSpPr>
            <a:spLocks noGrp="1"/>
          </p:cNvSpPr>
          <p:nvPr>
            <p:ph type="title"/>
          </p:nvPr>
        </p:nvSpPr>
        <p:spPr/>
        <p:txBody>
          <a:bodyPr/>
          <a:lstStyle/>
          <a:p>
            <a:r>
              <a:rPr lang="en-US"/>
              <a:t>Release 1 – Review and update binder</a:t>
            </a:r>
            <a:endParaRPr lang="en-GB"/>
          </a:p>
        </p:txBody>
      </p:sp>
      <p:sp>
        <p:nvSpPr>
          <p:cNvPr id="3" name="Footer Placeholder 2">
            <a:extLst>
              <a:ext uri="{FF2B5EF4-FFF2-40B4-BE49-F238E27FC236}">
                <a16:creationId xmlns:a16="http://schemas.microsoft.com/office/drawing/2014/main" id="{E3D17A39-68CE-4512-8806-8495B47154A7}"/>
              </a:ext>
            </a:extLst>
          </p:cNvPr>
          <p:cNvSpPr>
            <a:spLocks noGrp="1"/>
          </p:cNvSpPr>
          <p:nvPr>
            <p:ph type="ftr" sz="quarter" idx="11"/>
          </p:nvPr>
        </p:nvSpPr>
        <p:spPr/>
        <p:txBody>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GB" sz="819" b="0" i="0" u="none" strike="noStrike" kern="1200" cap="none" spc="0" normalizeH="0" baseline="0" noProof="0">
                <a:ln>
                  <a:noFill/>
                </a:ln>
                <a:solidFill>
                  <a:srgbClr val="1E35BF"/>
                </a:solidFill>
                <a:effectLst/>
                <a:uLnTx/>
                <a:uFillTx/>
                <a:latin typeface="Arial"/>
                <a:ea typeface="+mn-ea"/>
                <a:cs typeface="+mn-cs"/>
              </a:rPr>
              <a:t>© Lloyd’s</a:t>
            </a:r>
          </a:p>
        </p:txBody>
      </p:sp>
      <p:sp>
        <p:nvSpPr>
          <p:cNvPr id="4" name="Text Placeholder 3">
            <a:extLst>
              <a:ext uri="{FF2B5EF4-FFF2-40B4-BE49-F238E27FC236}">
                <a16:creationId xmlns:a16="http://schemas.microsoft.com/office/drawing/2014/main" id="{D4CEB4E9-AAC8-4CA9-9AB3-1B7422D6462B}"/>
              </a:ext>
            </a:extLst>
          </p:cNvPr>
          <p:cNvSpPr>
            <a:spLocks noGrp="1"/>
          </p:cNvSpPr>
          <p:nvPr>
            <p:ph type="body" sz="quarter" idx="13"/>
          </p:nvPr>
        </p:nvSpPr>
        <p:spPr/>
        <p:txBody>
          <a:bodyPr/>
          <a:lstStyle/>
          <a:p>
            <a:r>
              <a:rPr lang="en-US"/>
              <a:t>Contract Builder</a:t>
            </a:r>
            <a:endParaRPr lang="en-GB"/>
          </a:p>
        </p:txBody>
      </p:sp>
      <p:sp>
        <p:nvSpPr>
          <p:cNvPr id="28" name="Rectangle: Rounded Corners 27">
            <a:extLst>
              <a:ext uri="{FF2B5EF4-FFF2-40B4-BE49-F238E27FC236}">
                <a16:creationId xmlns:a16="http://schemas.microsoft.com/office/drawing/2014/main" id="{A97BD123-3026-4FC7-8417-8EEC7C13B599}"/>
              </a:ext>
            </a:extLst>
          </p:cNvPr>
          <p:cNvSpPr/>
          <p:nvPr/>
        </p:nvSpPr>
        <p:spPr>
          <a:xfrm>
            <a:off x="2884609" y="3806791"/>
            <a:ext cx="1258693" cy="779554"/>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GB" sz="911" b="0" i="0" u="none" strike="noStrike" kern="1200" cap="none" spc="0" normalizeH="0" baseline="0" noProof="0">
                <a:ln>
                  <a:noFill/>
                </a:ln>
                <a:solidFill>
                  <a:prstClr val="black"/>
                </a:solidFill>
                <a:effectLst/>
                <a:uLnTx/>
                <a:uFillTx/>
                <a:latin typeface="Arial"/>
                <a:ea typeface="+mn-ea"/>
                <a:cs typeface="+mn-cs"/>
              </a:rPr>
              <a:t>4. Section lead(s) receive contract to review</a:t>
            </a:r>
          </a:p>
        </p:txBody>
      </p:sp>
      <p:sp>
        <p:nvSpPr>
          <p:cNvPr id="29" name="Rectangle: Rounded Corners 28">
            <a:extLst>
              <a:ext uri="{FF2B5EF4-FFF2-40B4-BE49-F238E27FC236}">
                <a16:creationId xmlns:a16="http://schemas.microsoft.com/office/drawing/2014/main" id="{EC8597C5-391B-4B86-A1C4-77AD7AC08BB9}"/>
              </a:ext>
            </a:extLst>
          </p:cNvPr>
          <p:cNvSpPr/>
          <p:nvPr/>
        </p:nvSpPr>
        <p:spPr>
          <a:xfrm>
            <a:off x="4846915" y="3864478"/>
            <a:ext cx="1351775" cy="775960"/>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4a. Section lead(s) return to contract creator with comments for changes to be made</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30" name="Arrow: Down 29">
            <a:extLst>
              <a:ext uri="{FF2B5EF4-FFF2-40B4-BE49-F238E27FC236}">
                <a16:creationId xmlns:a16="http://schemas.microsoft.com/office/drawing/2014/main" id="{F1C6BCB4-EB62-44BD-92DC-F0E75A125E3C}"/>
              </a:ext>
            </a:extLst>
          </p:cNvPr>
          <p:cNvSpPr/>
          <p:nvPr/>
        </p:nvSpPr>
        <p:spPr>
          <a:xfrm rot="18716510">
            <a:off x="4366953" y="4533235"/>
            <a:ext cx="245045" cy="714670"/>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31" name="Arrow: Down 30">
            <a:extLst>
              <a:ext uri="{FF2B5EF4-FFF2-40B4-BE49-F238E27FC236}">
                <a16:creationId xmlns:a16="http://schemas.microsoft.com/office/drawing/2014/main" id="{77C14A79-A686-4599-B1A7-CB5E8A96FEF7}"/>
              </a:ext>
            </a:extLst>
          </p:cNvPr>
          <p:cNvSpPr/>
          <p:nvPr/>
        </p:nvSpPr>
        <p:spPr>
          <a:xfrm rot="16200000">
            <a:off x="4369018" y="3903540"/>
            <a:ext cx="245045" cy="591158"/>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32" name="Rectangle: Rounded Corners 31">
            <a:extLst>
              <a:ext uri="{FF2B5EF4-FFF2-40B4-BE49-F238E27FC236}">
                <a16:creationId xmlns:a16="http://schemas.microsoft.com/office/drawing/2014/main" id="{659F1936-C4DB-4B80-9F81-537E7B54801C}"/>
              </a:ext>
            </a:extLst>
          </p:cNvPr>
          <p:cNvSpPr/>
          <p:nvPr/>
        </p:nvSpPr>
        <p:spPr>
          <a:xfrm>
            <a:off x="4846915" y="4968183"/>
            <a:ext cx="1351775" cy="779554"/>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4b. Section lead(s) approve of the contract review task</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34" name="Rectangle: Rounded Corners 33">
            <a:extLst>
              <a:ext uri="{FF2B5EF4-FFF2-40B4-BE49-F238E27FC236}">
                <a16:creationId xmlns:a16="http://schemas.microsoft.com/office/drawing/2014/main" id="{11B21804-5B4B-4373-A8E3-98C2580E51CE}"/>
              </a:ext>
            </a:extLst>
          </p:cNvPr>
          <p:cNvSpPr/>
          <p:nvPr/>
        </p:nvSpPr>
        <p:spPr>
          <a:xfrm>
            <a:off x="7477879" y="2392464"/>
            <a:ext cx="1352755" cy="866973"/>
          </a:xfrm>
          <a:prstGeom prst="roundRect">
            <a:avLst/>
          </a:prstGeom>
          <a:solidFill>
            <a:schemeClr val="tx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3. Validations against contract fields and automatic flagging of coverholder permissions</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35" name="TextBox 34">
            <a:extLst>
              <a:ext uri="{FF2B5EF4-FFF2-40B4-BE49-F238E27FC236}">
                <a16:creationId xmlns:a16="http://schemas.microsoft.com/office/drawing/2014/main" id="{D3A16852-53BC-4DFA-A6CE-F16AF5B1DC16}"/>
              </a:ext>
            </a:extLst>
          </p:cNvPr>
          <p:cNvSpPr txBox="1"/>
          <p:nvPr/>
        </p:nvSpPr>
        <p:spPr>
          <a:xfrm>
            <a:off x="7477879" y="2014816"/>
            <a:ext cx="1352755" cy="428964"/>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srgbClr val="1E35BF"/>
                </a:solidFill>
                <a:effectLst/>
                <a:uLnTx/>
                <a:uFillTx/>
                <a:latin typeface="Arial"/>
                <a:ea typeface="+mn-ea"/>
                <a:cs typeface="+mn-cs"/>
              </a:rPr>
              <a:t>NB: contract has not been sent for review when validations are run</a:t>
            </a:r>
            <a:endParaRPr kumimoji="0" lang="en-GB" sz="729" b="0" i="0" u="none" strike="noStrike" kern="1200" cap="none" spc="0" normalizeH="0" baseline="0" noProof="0">
              <a:ln>
                <a:noFill/>
              </a:ln>
              <a:solidFill>
                <a:srgbClr val="1E35BF"/>
              </a:solidFill>
              <a:effectLst/>
              <a:uLnTx/>
              <a:uFillTx/>
              <a:latin typeface="Arial"/>
              <a:ea typeface="+mn-ea"/>
              <a:cs typeface="+mn-cs"/>
            </a:endParaRPr>
          </a:p>
        </p:txBody>
      </p:sp>
      <p:sp>
        <p:nvSpPr>
          <p:cNvPr id="38" name="Arrow: Down 37">
            <a:extLst>
              <a:ext uri="{FF2B5EF4-FFF2-40B4-BE49-F238E27FC236}">
                <a16:creationId xmlns:a16="http://schemas.microsoft.com/office/drawing/2014/main" id="{193F7E65-E709-492F-A046-960076B6B10C}"/>
              </a:ext>
            </a:extLst>
          </p:cNvPr>
          <p:cNvSpPr/>
          <p:nvPr/>
        </p:nvSpPr>
        <p:spPr>
          <a:xfrm rot="12482981">
            <a:off x="7516414" y="3246148"/>
            <a:ext cx="245045" cy="609335"/>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39" name="Arrow: Down 38">
            <a:extLst>
              <a:ext uri="{FF2B5EF4-FFF2-40B4-BE49-F238E27FC236}">
                <a16:creationId xmlns:a16="http://schemas.microsoft.com/office/drawing/2014/main" id="{C1472C14-61C8-4DA5-81BC-1D5F7B47ADFC}"/>
              </a:ext>
            </a:extLst>
          </p:cNvPr>
          <p:cNvSpPr/>
          <p:nvPr/>
        </p:nvSpPr>
        <p:spPr>
          <a:xfrm rot="19520167">
            <a:off x="8630297" y="3229089"/>
            <a:ext cx="245045" cy="703859"/>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41" name="TextBox 40">
            <a:extLst>
              <a:ext uri="{FF2B5EF4-FFF2-40B4-BE49-F238E27FC236}">
                <a16:creationId xmlns:a16="http://schemas.microsoft.com/office/drawing/2014/main" id="{04E07596-F181-498D-9379-4F499DD171A8}"/>
              </a:ext>
            </a:extLst>
          </p:cNvPr>
          <p:cNvSpPr txBox="1"/>
          <p:nvPr/>
        </p:nvSpPr>
        <p:spPr>
          <a:xfrm>
            <a:off x="1908828" y="6081713"/>
            <a:ext cx="8552573" cy="246671"/>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1003" b="0" i="0" u="none" strike="noStrike" kern="1200" cap="none" spc="0" normalizeH="0" baseline="0" noProof="0">
                <a:ln>
                  <a:noFill/>
                </a:ln>
                <a:solidFill>
                  <a:srgbClr val="1E35BF"/>
                </a:solidFill>
                <a:effectLst/>
                <a:uLnTx/>
                <a:uFillTx/>
                <a:latin typeface="Arial"/>
                <a:ea typeface="+mn-ea"/>
                <a:cs typeface="+mn-cs"/>
              </a:rPr>
              <a:t>The same workflow would be followed for reviewing endorsements for Release 1</a:t>
            </a:r>
          </a:p>
        </p:txBody>
      </p:sp>
      <p:sp>
        <p:nvSpPr>
          <p:cNvPr id="44" name="Arrow: Chevron 43">
            <a:extLst>
              <a:ext uri="{FF2B5EF4-FFF2-40B4-BE49-F238E27FC236}">
                <a16:creationId xmlns:a16="http://schemas.microsoft.com/office/drawing/2014/main" id="{C7686027-8E6A-4582-A436-902E073A5E8C}"/>
              </a:ext>
            </a:extLst>
          </p:cNvPr>
          <p:cNvSpPr/>
          <p:nvPr/>
        </p:nvSpPr>
        <p:spPr>
          <a:xfrm>
            <a:off x="3248724" y="1548787"/>
            <a:ext cx="2936390" cy="422374"/>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white"/>
                </a:solidFill>
                <a:effectLst/>
                <a:uLnTx/>
                <a:uFillTx/>
                <a:latin typeface="Arial"/>
                <a:ea typeface="+mn-ea"/>
                <a:cs typeface="+mn-cs"/>
              </a:rPr>
              <a:t>3. Validations are run</a:t>
            </a:r>
            <a:endParaRPr kumimoji="0" lang="en-GB" sz="911" b="0" i="0" u="none" strike="noStrike" kern="1200" cap="none" spc="0" normalizeH="0" baseline="0" noProof="0" err="1">
              <a:ln>
                <a:noFill/>
              </a:ln>
              <a:solidFill>
                <a:prstClr val="white"/>
              </a:solidFill>
              <a:effectLst/>
              <a:uLnTx/>
              <a:uFillTx/>
              <a:latin typeface="Arial"/>
              <a:ea typeface="+mn-ea"/>
              <a:cs typeface="+mn-cs"/>
            </a:endParaRPr>
          </a:p>
        </p:txBody>
      </p:sp>
      <p:sp>
        <p:nvSpPr>
          <p:cNvPr id="45" name="Arrow: Chevron 44">
            <a:extLst>
              <a:ext uri="{FF2B5EF4-FFF2-40B4-BE49-F238E27FC236}">
                <a16:creationId xmlns:a16="http://schemas.microsoft.com/office/drawing/2014/main" id="{AE243A94-A38C-498F-85CD-1F5C1C606D4E}"/>
              </a:ext>
            </a:extLst>
          </p:cNvPr>
          <p:cNvSpPr/>
          <p:nvPr/>
        </p:nvSpPr>
        <p:spPr>
          <a:xfrm>
            <a:off x="6117367" y="1548787"/>
            <a:ext cx="2936390" cy="422374"/>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white"/>
                </a:solidFill>
                <a:effectLst/>
                <a:uLnTx/>
                <a:uFillTx/>
                <a:latin typeface="Arial"/>
                <a:ea typeface="+mn-ea"/>
                <a:cs typeface="+mn-cs"/>
              </a:rPr>
              <a:t>4. With contract reviewers to approve / return</a:t>
            </a:r>
            <a:endParaRPr kumimoji="0" lang="en-GB" sz="911" b="0" i="0" u="none" strike="noStrike" kern="1200" cap="none" spc="0" normalizeH="0" baseline="0" noProof="0" err="1">
              <a:ln>
                <a:noFill/>
              </a:ln>
              <a:solidFill>
                <a:prstClr val="white"/>
              </a:solidFill>
              <a:effectLst/>
              <a:uLnTx/>
              <a:uFillTx/>
              <a:latin typeface="Arial"/>
              <a:ea typeface="+mn-ea"/>
              <a:cs typeface="+mn-cs"/>
            </a:endParaRPr>
          </a:p>
        </p:txBody>
      </p:sp>
      <p:cxnSp>
        <p:nvCxnSpPr>
          <p:cNvPr id="49" name="Straight Connector 48">
            <a:extLst>
              <a:ext uri="{FF2B5EF4-FFF2-40B4-BE49-F238E27FC236}">
                <a16:creationId xmlns:a16="http://schemas.microsoft.com/office/drawing/2014/main" id="{B920C275-4500-4647-B88A-75B905CC457C}"/>
              </a:ext>
            </a:extLst>
          </p:cNvPr>
          <p:cNvCxnSpPr>
            <a:cxnSpLocks/>
          </p:cNvCxnSpPr>
          <p:nvPr/>
        </p:nvCxnSpPr>
        <p:spPr>
          <a:xfrm>
            <a:off x="1801963" y="3680739"/>
            <a:ext cx="8719756" cy="0"/>
          </a:xfrm>
          <a:prstGeom prst="line">
            <a:avLst/>
          </a:prstGeom>
          <a:ln w="19050">
            <a:solidFill>
              <a:schemeClr val="tx2">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4D802A4-C3CF-4800-A9E4-231B4B936F7A}"/>
              </a:ext>
            </a:extLst>
          </p:cNvPr>
          <p:cNvCxnSpPr>
            <a:cxnSpLocks/>
          </p:cNvCxnSpPr>
          <p:nvPr/>
        </p:nvCxnSpPr>
        <p:spPr>
          <a:xfrm>
            <a:off x="2734079" y="2434769"/>
            <a:ext cx="0" cy="2856729"/>
          </a:xfrm>
          <a:prstGeom prst="line">
            <a:avLst/>
          </a:prstGeom>
          <a:ln w="19050">
            <a:solidFill>
              <a:schemeClr val="tx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1" name="Group 50">
            <a:extLst>
              <a:ext uri="{FF2B5EF4-FFF2-40B4-BE49-F238E27FC236}">
                <a16:creationId xmlns:a16="http://schemas.microsoft.com/office/drawing/2014/main" id="{AF30BAE1-081D-43F8-B77F-7BA6DCED3820}"/>
              </a:ext>
            </a:extLst>
          </p:cNvPr>
          <p:cNvGrpSpPr/>
          <p:nvPr/>
        </p:nvGrpSpPr>
        <p:grpSpPr>
          <a:xfrm>
            <a:off x="1912024" y="3901595"/>
            <a:ext cx="247611" cy="422374"/>
            <a:chOff x="2967036" y="2217455"/>
            <a:chExt cx="1276350" cy="2091981"/>
          </a:xfrm>
        </p:grpSpPr>
        <p:sp>
          <p:nvSpPr>
            <p:cNvPr id="52" name="Oval 51">
              <a:extLst>
                <a:ext uri="{FF2B5EF4-FFF2-40B4-BE49-F238E27FC236}">
                  <a16:creationId xmlns:a16="http://schemas.microsoft.com/office/drawing/2014/main" id="{4C09E5F7-63E2-46C2-9592-5A7D1F832149}"/>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53" name="Chord 52">
              <a:extLst>
                <a:ext uri="{FF2B5EF4-FFF2-40B4-BE49-F238E27FC236}">
                  <a16:creationId xmlns:a16="http://schemas.microsoft.com/office/drawing/2014/main" id="{9B8EB2F1-9A84-4A4D-B74D-FA22E8D68181}"/>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pic>
        <p:nvPicPr>
          <p:cNvPr id="54" name="Picture 4" descr="Computer, desktop, laptop, mac, monitor, pc, screen icon">
            <a:extLst>
              <a:ext uri="{FF2B5EF4-FFF2-40B4-BE49-F238E27FC236}">
                <a16:creationId xmlns:a16="http://schemas.microsoft.com/office/drawing/2014/main" id="{DF27E258-D10B-4E3F-8172-2FCB9667A1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4931" y="2489071"/>
            <a:ext cx="530125" cy="530125"/>
          </a:xfrm>
          <a:prstGeom prst="rect">
            <a:avLst/>
          </a:prstGeom>
          <a:noFill/>
          <a:extLst>
            <a:ext uri="{909E8E84-426E-40DD-AFC4-6F175D3DCCD1}">
              <a14:hiddenFill xmlns:a14="http://schemas.microsoft.com/office/drawing/2010/main">
                <a:solidFill>
                  <a:srgbClr val="FFFFFF"/>
                </a:solidFill>
              </a14:hiddenFill>
            </a:ext>
          </a:extLst>
        </p:spPr>
      </p:pic>
      <p:grpSp>
        <p:nvGrpSpPr>
          <p:cNvPr id="55" name="Group 54">
            <a:extLst>
              <a:ext uri="{FF2B5EF4-FFF2-40B4-BE49-F238E27FC236}">
                <a16:creationId xmlns:a16="http://schemas.microsoft.com/office/drawing/2014/main" id="{82CFE66E-044F-4832-82BB-8AB31C17C85A}"/>
              </a:ext>
            </a:extLst>
          </p:cNvPr>
          <p:cNvGrpSpPr/>
          <p:nvPr/>
        </p:nvGrpSpPr>
        <p:grpSpPr>
          <a:xfrm>
            <a:off x="2207192" y="3905646"/>
            <a:ext cx="247611" cy="422374"/>
            <a:chOff x="2967036" y="2217455"/>
            <a:chExt cx="1276350" cy="2091981"/>
          </a:xfrm>
          <a:solidFill>
            <a:schemeClr val="accent1"/>
          </a:solidFill>
        </p:grpSpPr>
        <p:sp>
          <p:nvSpPr>
            <p:cNvPr id="56" name="Oval 55">
              <a:extLst>
                <a:ext uri="{FF2B5EF4-FFF2-40B4-BE49-F238E27FC236}">
                  <a16:creationId xmlns:a16="http://schemas.microsoft.com/office/drawing/2014/main" id="{71360E9F-B736-4814-9D85-DF58CEA7EE30}"/>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57" name="Chord 56">
              <a:extLst>
                <a:ext uri="{FF2B5EF4-FFF2-40B4-BE49-F238E27FC236}">
                  <a16:creationId xmlns:a16="http://schemas.microsoft.com/office/drawing/2014/main" id="{F12FEB5F-4607-47EB-8191-FD1BA2CFAE10}"/>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
        <p:nvSpPr>
          <p:cNvPr id="58" name="Rectangle: Rounded Corners 57">
            <a:extLst>
              <a:ext uri="{FF2B5EF4-FFF2-40B4-BE49-F238E27FC236}">
                <a16:creationId xmlns:a16="http://schemas.microsoft.com/office/drawing/2014/main" id="{D5C2DAC8-8E15-45E5-8A4F-03FE57D4C642}"/>
              </a:ext>
            </a:extLst>
          </p:cNvPr>
          <p:cNvSpPr/>
          <p:nvPr/>
        </p:nvSpPr>
        <p:spPr>
          <a:xfrm>
            <a:off x="6918056" y="3866291"/>
            <a:ext cx="1351775" cy="775960"/>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4a.1. Contract creator makes changes and re-submits to the section lead(s) to review</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59" name="Rectangle: Rounded Corners 58">
            <a:extLst>
              <a:ext uri="{FF2B5EF4-FFF2-40B4-BE49-F238E27FC236}">
                <a16:creationId xmlns:a16="http://schemas.microsoft.com/office/drawing/2014/main" id="{C66EB191-7EB5-4E0E-8B36-9B109635B96B}"/>
              </a:ext>
            </a:extLst>
          </p:cNvPr>
          <p:cNvSpPr/>
          <p:nvPr/>
        </p:nvSpPr>
        <p:spPr>
          <a:xfrm>
            <a:off x="8890323" y="3859377"/>
            <a:ext cx="1351775" cy="775960"/>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4a.3. Correct contract fields as per validation outcomes and contract can now be sent for re-review</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60" name="Arrow: Down 59">
            <a:extLst>
              <a:ext uri="{FF2B5EF4-FFF2-40B4-BE49-F238E27FC236}">
                <a16:creationId xmlns:a16="http://schemas.microsoft.com/office/drawing/2014/main" id="{82FC9ACB-6C85-4B61-B894-94EB989D2DC9}"/>
              </a:ext>
            </a:extLst>
          </p:cNvPr>
          <p:cNvSpPr/>
          <p:nvPr/>
        </p:nvSpPr>
        <p:spPr>
          <a:xfrm rot="16200000">
            <a:off x="6434165" y="3899540"/>
            <a:ext cx="245045" cy="591158"/>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pic>
        <p:nvPicPr>
          <p:cNvPr id="85" name="Picture 4" descr="Computer, desktop, laptop, mac, monitor, pc, screen icon">
            <a:extLst>
              <a:ext uri="{FF2B5EF4-FFF2-40B4-BE49-F238E27FC236}">
                <a16:creationId xmlns:a16="http://schemas.microsoft.com/office/drawing/2014/main" id="{1FEC8609-DC95-4257-AE5C-8059915E87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0927" y="4571"/>
            <a:ext cx="530125" cy="530125"/>
          </a:xfrm>
          <a:prstGeom prst="rect">
            <a:avLst/>
          </a:prstGeom>
          <a:noFill/>
          <a:extLst>
            <a:ext uri="{909E8E84-426E-40DD-AFC4-6F175D3DCCD1}">
              <a14:hiddenFill xmlns:a14="http://schemas.microsoft.com/office/drawing/2010/main">
                <a:solidFill>
                  <a:srgbClr val="FFFFFF"/>
                </a:solidFill>
              </a14:hiddenFill>
            </a:ext>
          </a:extLst>
        </p:spPr>
      </p:pic>
      <p:sp>
        <p:nvSpPr>
          <p:cNvPr id="86" name="TextBox 85">
            <a:extLst>
              <a:ext uri="{FF2B5EF4-FFF2-40B4-BE49-F238E27FC236}">
                <a16:creationId xmlns:a16="http://schemas.microsoft.com/office/drawing/2014/main" id="{BB241A38-96C7-4CC4-91FC-4632EC5068EB}"/>
              </a:ext>
            </a:extLst>
          </p:cNvPr>
          <p:cNvSpPr txBox="1"/>
          <p:nvPr/>
        </p:nvSpPr>
        <p:spPr>
          <a:xfrm>
            <a:off x="7977089" y="86574"/>
            <a:ext cx="410792" cy="20454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DCM</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grpSp>
        <p:nvGrpSpPr>
          <p:cNvPr id="87" name="Group 86">
            <a:extLst>
              <a:ext uri="{FF2B5EF4-FFF2-40B4-BE49-F238E27FC236}">
                <a16:creationId xmlns:a16="http://schemas.microsoft.com/office/drawing/2014/main" id="{CE706850-45CF-4780-9972-DF5BD90BE3F7}"/>
              </a:ext>
            </a:extLst>
          </p:cNvPr>
          <p:cNvGrpSpPr/>
          <p:nvPr/>
        </p:nvGrpSpPr>
        <p:grpSpPr>
          <a:xfrm>
            <a:off x="8516549" y="58174"/>
            <a:ext cx="247611" cy="422374"/>
            <a:chOff x="2967036" y="2217455"/>
            <a:chExt cx="1276350" cy="2091981"/>
          </a:xfrm>
        </p:grpSpPr>
        <p:sp>
          <p:nvSpPr>
            <p:cNvPr id="88" name="Oval 87">
              <a:extLst>
                <a:ext uri="{FF2B5EF4-FFF2-40B4-BE49-F238E27FC236}">
                  <a16:creationId xmlns:a16="http://schemas.microsoft.com/office/drawing/2014/main" id="{3A5AC61B-76AF-42A6-BAAB-D2F6ED316135}"/>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89" name="Chord 88">
              <a:extLst>
                <a:ext uri="{FF2B5EF4-FFF2-40B4-BE49-F238E27FC236}">
                  <a16:creationId xmlns:a16="http://schemas.microsoft.com/office/drawing/2014/main" id="{5E08BB50-5CE8-4BE1-83BA-38E468D7F172}"/>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90" name="Group 89">
            <a:extLst>
              <a:ext uri="{FF2B5EF4-FFF2-40B4-BE49-F238E27FC236}">
                <a16:creationId xmlns:a16="http://schemas.microsoft.com/office/drawing/2014/main" id="{CAB832F1-4E66-45D0-A339-E21E4D5C5A80}"/>
              </a:ext>
            </a:extLst>
          </p:cNvPr>
          <p:cNvGrpSpPr/>
          <p:nvPr/>
        </p:nvGrpSpPr>
        <p:grpSpPr>
          <a:xfrm>
            <a:off x="8949216" y="62225"/>
            <a:ext cx="247611" cy="422374"/>
            <a:chOff x="2967036" y="2217455"/>
            <a:chExt cx="1276350" cy="2091981"/>
          </a:xfrm>
          <a:solidFill>
            <a:schemeClr val="accent1"/>
          </a:solidFill>
        </p:grpSpPr>
        <p:sp>
          <p:nvSpPr>
            <p:cNvPr id="91" name="Oval 90">
              <a:extLst>
                <a:ext uri="{FF2B5EF4-FFF2-40B4-BE49-F238E27FC236}">
                  <a16:creationId xmlns:a16="http://schemas.microsoft.com/office/drawing/2014/main" id="{030BDE7A-7E26-4012-84BB-4F75F44566F7}"/>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92" name="Chord 91">
              <a:extLst>
                <a:ext uri="{FF2B5EF4-FFF2-40B4-BE49-F238E27FC236}">
                  <a16:creationId xmlns:a16="http://schemas.microsoft.com/office/drawing/2014/main" id="{6A20126D-B8B7-4A5C-A9AA-C2E4C1B7A4BF}"/>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
        <p:nvSpPr>
          <p:cNvPr id="93" name="TextBox 92">
            <a:extLst>
              <a:ext uri="{FF2B5EF4-FFF2-40B4-BE49-F238E27FC236}">
                <a16:creationId xmlns:a16="http://schemas.microsoft.com/office/drawing/2014/main" id="{57F6A40E-4C09-4899-B5FF-3AD6EA7AE602}"/>
              </a:ext>
            </a:extLst>
          </p:cNvPr>
          <p:cNvSpPr txBox="1"/>
          <p:nvPr/>
        </p:nvSpPr>
        <p:spPr>
          <a:xfrm>
            <a:off x="8421444" y="374779"/>
            <a:ext cx="487412" cy="20454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Broker</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sp>
        <p:nvSpPr>
          <p:cNvPr id="94" name="TextBox 93">
            <a:extLst>
              <a:ext uri="{FF2B5EF4-FFF2-40B4-BE49-F238E27FC236}">
                <a16:creationId xmlns:a16="http://schemas.microsoft.com/office/drawing/2014/main" id="{71A9113A-27BD-4952-9B54-2632558274F0}"/>
              </a:ext>
            </a:extLst>
          </p:cNvPr>
          <p:cNvSpPr txBox="1"/>
          <p:nvPr/>
        </p:nvSpPr>
        <p:spPr>
          <a:xfrm>
            <a:off x="8852793" y="374779"/>
            <a:ext cx="447016" cy="204543"/>
          </a:xfrm>
          <a:prstGeom prst="rect">
            <a:avLst/>
          </a:prstGeom>
          <a:noFill/>
        </p:spPr>
        <p:txBody>
          <a:bodyPr wrap="square" rtlCol="0">
            <a:spAutoFit/>
          </a:bodyP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MA</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sp>
        <p:nvSpPr>
          <p:cNvPr id="95" name="TextBox 94">
            <a:extLst>
              <a:ext uri="{FF2B5EF4-FFF2-40B4-BE49-F238E27FC236}">
                <a16:creationId xmlns:a16="http://schemas.microsoft.com/office/drawing/2014/main" id="{53E880C7-FE59-4A98-B5C0-83FCA212CB3C}"/>
              </a:ext>
            </a:extLst>
          </p:cNvPr>
          <p:cNvSpPr txBox="1"/>
          <p:nvPr/>
        </p:nvSpPr>
        <p:spPr>
          <a:xfrm>
            <a:off x="2884606" y="4596192"/>
            <a:ext cx="1258694" cy="428964"/>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srgbClr val="1E35BF"/>
                </a:solidFill>
                <a:effectLst/>
                <a:uLnTx/>
                <a:uFillTx/>
                <a:latin typeface="Arial"/>
                <a:ea typeface="+mn-ea"/>
                <a:cs typeface="+mn-cs"/>
              </a:rPr>
              <a:t>NB: refer to slide 2 for more information on contract reviews</a:t>
            </a:r>
            <a:endParaRPr kumimoji="0" lang="en-GB" sz="729" b="0" i="0" u="none" strike="noStrike" kern="1200" cap="none" spc="0" normalizeH="0" baseline="0" noProof="0">
              <a:ln>
                <a:noFill/>
              </a:ln>
              <a:solidFill>
                <a:srgbClr val="1E35BF"/>
              </a:solidFill>
              <a:effectLst/>
              <a:uLnTx/>
              <a:uFillTx/>
              <a:latin typeface="Arial"/>
              <a:ea typeface="+mn-ea"/>
              <a:cs typeface="+mn-cs"/>
            </a:endParaRPr>
          </a:p>
        </p:txBody>
      </p:sp>
      <p:grpSp>
        <p:nvGrpSpPr>
          <p:cNvPr id="40" name="Group 39">
            <a:extLst>
              <a:ext uri="{FF2B5EF4-FFF2-40B4-BE49-F238E27FC236}">
                <a16:creationId xmlns:a16="http://schemas.microsoft.com/office/drawing/2014/main" id="{3DF21F49-9473-492B-BD57-010C0337DA37}"/>
              </a:ext>
            </a:extLst>
          </p:cNvPr>
          <p:cNvGrpSpPr/>
          <p:nvPr/>
        </p:nvGrpSpPr>
        <p:grpSpPr>
          <a:xfrm>
            <a:off x="8119727" y="3703596"/>
            <a:ext cx="247611" cy="422374"/>
            <a:chOff x="2967036" y="2217455"/>
            <a:chExt cx="1276350" cy="2091981"/>
          </a:xfrm>
        </p:grpSpPr>
        <p:sp>
          <p:nvSpPr>
            <p:cNvPr id="42" name="Oval 41">
              <a:extLst>
                <a:ext uri="{FF2B5EF4-FFF2-40B4-BE49-F238E27FC236}">
                  <a16:creationId xmlns:a16="http://schemas.microsoft.com/office/drawing/2014/main" id="{DA317578-F23F-4B81-9B9E-78C3733E4F17}"/>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43" name="Chord 42">
              <a:extLst>
                <a:ext uri="{FF2B5EF4-FFF2-40B4-BE49-F238E27FC236}">
                  <a16:creationId xmlns:a16="http://schemas.microsoft.com/office/drawing/2014/main" id="{3E68D912-41A9-471A-880B-300A9EEDA2E2}"/>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46" name="Group 45">
            <a:extLst>
              <a:ext uri="{FF2B5EF4-FFF2-40B4-BE49-F238E27FC236}">
                <a16:creationId xmlns:a16="http://schemas.microsoft.com/office/drawing/2014/main" id="{3F40EC92-071B-427D-91BE-28407AAF1F7D}"/>
              </a:ext>
            </a:extLst>
          </p:cNvPr>
          <p:cNvGrpSpPr/>
          <p:nvPr/>
        </p:nvGrpSpPr>
        <p:grpSpPr>
          <a:xfrm>
            <a:off x="3977640" y="3683649"/>
            <a:ext cx="247611" cy="422374"/>
            <a:chOff x="2967036" y="2217455"/>
            <a:chExt cx="1276350" cy="2091981"/>
          </a:xfrm>
          <a:solidFill>
            <a:schemeClr val="accent1"/>
          </a:solidFill>
        </p:grpSpPr>
        <p:sp>
          <p:nvSpPr>
            <p:cNvPr id="47" name="Oval 46">
              <a:extLst>
                <a:ext uri="{FF2B5EF4-FFF2-40B4-BE49-F238E27FC236}">
                  <a16:creationId xmlns:a16="http://schemas.microsoft.com/office/drawing/2014/main" id="{A505774D-2340-4224-B42D-7DB1251683AD}"/>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48" name="Chord 47">
              <a:extLst>
                <a:ext uri="{FF2B5EF4-FFF2-40B4-BE49-F238E27FC236}">
                  <a16:creationId xmlns:a16="http://schemas.microsoft.com/office/drawing/2014/main" id="{E09BB323-4751-4970-A51A-9FC250AFECF0}"/>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61" name="Group 60">
            <a:extLst>
              <a:ext uri="{FF2B5EF4-FFF2-40B4-BE49-F238E27FC236}">
                <a16:creationId xmlns:a16="http://schemas.microsoft.com/office/drawing/2014/main" id="{121A65F1-0B46-4A38-8349-99A0AAA7F162}"/>
              </a:ext>
            </a:extLst>
          </p:cNvPr>
          <p:cNvGrpSpPr/>
          <p:nvPr/>
        </p:nvGrpSpPr>
        <p:grpSpPr>
          <a:xfrm>
            <a:off x="6059640" y="3691552"/>
            <a:ext cx="247611" cy="422374"/>
            <a:chOff x="2967036" y="2217455"/>
            <a:chExt cx="1276350" cy="2091981"/>
          </a:xfrm>
          <a:solidFill>
            <a:schemeClr val="accent1"/>
          </a:solidFill>
        </p:grpSpPr>
        <p:sp>
          <p:nvSpPr>
            <p:cNvPr id="62" name="Oval 61">
              <a:extLst>
                <a:ext uri="{FF2B5EF4-FFF2-40B4-BE49-F238E27FC236}">
                  <a16:creationId xmlns:a16="http://schemas.microsoft.com/office/drawing/2014/main" id="{316FE6C7-0A34-45BC-A5B0-95339B3A184C}"/>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3" name="Chord 62">
              <a:extLst>
                <a:ext uri="{FF2B5EF4-FFF2-40B4-BE49-F238E27FC236}">
                  <a16:creationId xmlns:a16="http://schemas.microsoft.com/office/drawing/2014/main" id="{25B83A88-5CAC-455A-A78B-4F2D6F68C166}"/>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64" name="Group 63">
            <a:extLst>
              <a:ext uri="{FF2B5EF4-FFF2-40B4-BE49-F238E27FC236}">
                <a16:creationId xmlns:a16="http://schemas.microsoft.com/office/drawing/2014/main" id="{010A0F5D-400B-4724-B252-D3DC9C0F58B5}"/>
              </a:ext>
            </a:extLst>
          </p:cNvPr>
          <p:cNvGrpSpPr/>
          <p:nvPr/>
        </p:nvGrpSpPr>
        <p:grpSpPr>
          <a:xfrm>
            <a:off x="6057791" y="4811636"/>
            <a:ext cx="247611" cy="422374"/>
            <a:chOff x="2967036" y="2217455"/>
            <a:chExt cx="1276350" cy="2091981"/>
          </a:xfrm>
          <a:solidFill>
            <a:schemeClr val="accent1"/>
          </a:solidFill>
        </p:grpSpPr>
        <p:sp>
          <p:nvSpPr>
            <p:cNvPr id="65" name="Oval 64">
              <a:extLst>
                <a:ext uri="{FF2B5EF4-FFF2-40B4-BE49-F238E27FC236}">
                  <a16:creationId xmlns:a16="http://schemas.microsoft.com/office/drawing/2014/main" id="{6D4DB5A4-0AA4-48DD-B943-A9FF05FD2715}"/>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6" name="Chord 65">
              <a:extLst>
                <a:ext uri="{FF2B5EF4-FFF2-40B4-BE49-F238E27FC236}">
                  <a16:creationId xmlns:a16="http://schemas.microsoft.com/office/drawing/2014/main" id="{238EF4EA-23FE-414C-8036-74B324F631BC}"/>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67" name="Group 66">
            <a:extLst>
              <a:ext uri="{FF2B5EF4-FFF2-40B4-BE49-F238E27FC236}">
                <a16:creationId xmlns:a16="http://schemas.microsoft.com/office/drawing/2014/main" id="{BE6D60F9-57A0-49B8-AC8B-40B0A3E93318}"/>
              </a:ext>
            </a:extLst>
          </p:cNvPr>
          <p:cNvGrpSpPr/>
          <p:nvPr/>
        </p:nvGrpSpPr>
        <p:grpSpPr>
          <a:xfrm>
            <a:off x="10196534" y="3716092"/>
            <a:ext cx="247611" cy="422374"/>
            <a:chOff x="2967036" y="2217455"/>
            <a:chExt cx="1276350" cy="2091981"/>
          </a:xfrm>
        </p:grpSpPr>
        <p:sp>
          <p:nvSpPr>
            <p:cNvPr id="68" name="Oval 67">
              <a:extLst>
                <a:ext uri="{FF2B5EF4-FFF2-40B4-BE49-F238E27FC236}">
                  <a16:creationId xmlns:a16="http://schemas.microsoft.com/office/drawing/2014/main" id="{E6A30849-9F50-41C4-92E1-F97BED011B30}"/>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9" name="Chord 68">
              <a:extLst>
                <a:ext uri="{FF2B5EF4-FFF2-40B4-BE49-F238E27FC236}">
                  <a16:creationId xmlns:a16="http://schemas.microsoft.com/office/drawing/2014/main" id="{6A29FCDE-EA27-45DE-BCAA-5730DE5AFEF8}"/>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Tree>
    <p:extLst>
      <p:ext uri="{BB962C8B-B14F-4D97-AF65-F5344CB8AC3E}">
        <p14:creationId xmlns:p14="http://schemas.microsoft.com/office/powerpoint/2010/main" val="1361177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F2E5D-3877-427C-A69C-3134CF2CAC2F}"/>
              </a:ext>
            </a:extLst>
          </p:cNvPr>
          <p:cNvSpPr>
            <a:spLocks noGrp="1"/>
          </p:cNvSpPr>
          <p:nvPr>
            <p:ph type="title"/>
          </p:nvPr>
        </p:nvSpPr>
        <p:spPr/>
        <p:txBody>
          <a:bodyPr/>
          <a:lstStyle/>
          <a:p>
            <a:r>
              <a:rPr lang="en-US"/>
              <a:t>Release 1 – Approve, sign, stamp and register binder</a:t>
            </a:r>
            <a:endParaRPr lang="en-GB"/>
          </a:p>
        </p:txBody>
      </p:sp>
      <p:sp>
        <p:nvSpPr>
          <p:cNvPr id="3" name="Footer Placeholder 2">
            <a:extLst>
              <a:ext uri="{FF2B5EF4-FFF2-40B4-BE49-F238E27FC236}">
                <a16:creationId xmlns:a16="http://schemas.microsoft.com/office/drawing/2014/main" id="{B6BCF22C-1A0A-479C-B062-9A1330083AA5}"/>
              </a:ext>
            </a:extLst>
          </p:cNvPr>
          <p:cNvSpPr>
            <a:spLocks noGrp="1"/>
          </p:cNvSpPr>
          <p:nvPr>
            <p:ph type="ftr" sz="quarter" idx="11"/>
          </p:nvPr>
        </p:nvSpPr>
        <p:spPr/>
        <p:txBody>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GB" sz="819" b="0" i="0" u="none" strike="noStrike" kern="1200" cap="none" spc="0" normalizeH="0" baseline="0" noProof="0">
                <a:ln>
                  <a:noFill/>
                </a:ln>
                <a:solidFill>
                  <a:srgbClr val="1E35BF"/>
                </a:solidFill>
                <a:effectLst/>
                <a:uLnTx/>
                <a:uFillTx/>
                <a:latin typeface="Arial"/>
                <a:ea typeface="+mn-ea"/>
                <a:cs typeface="+mn-cs"/>
              </a:rPr>
              <a:t>© Lloyd’s</a:t>
            </a:r>
          </a:p>
        </p:txBody>
      </p:sp>
      <p:sp>
        <p:nvSpPr>
          <p:cNvPr id="4" name="Text Placeholder 3">
            <a:extLst>
              <a:ext uri="{FF2B5EF4-FFF2-40B4-BE49-F238E27FC236}">
                <a16:creationId xmlns:a16="http://schemas.microsoft.com/office/drawing/2014/main" id="{C3A74A9F-7A90-42DA-9715-B90394F2BA60}"/>
              </a:ext>
            </a:extLst>
          </p:cNvPr>
          <p:cNvSpPr>
            <a:spLocks noGrp="1"/>
          </p:cNvSpPr>
          <p:nvPr>
            <p:ph type="body" sz="quarter" idx="13"/>
          </p:nvPr>
        </p:nvSpPr>
        <p:spPr/>
        <p:txBody>
          <a:bodyPr/>
          <a:lstStyle/>
          <a:p>
            <a:r>
              <a:rPr lang="en-GB"/>
              <a:t>Contract Builder</a:t>
            </a:r>
          </a:p>
        </p:txBody>
      </p:sp>
      <p:cxnSp>
        <p:nvCxnSpPr>
          <p:cNvPr id="5" name="Straight Connector 4">
            <a:extLst>
              <a:ext uri="{FF2B5EF4-FFF2-40B4-BE49-F238E27FC236}">
                <a16:creationId xmlns:a16="http://schemas.microsoft.com/office/drawing/2014/main" id="{5864FF94-2A4F-4D46-97E6-8615F66A438E}"/>
              </a:ext>
            </a:extLst>
          </p:cNvPr>
          <p:cNvCxnSpPr>
            <a:cxnSpLocks/>
          </p:cNvCxnSpPr>
          <p:nvPr/>
        </p:nvCxnSpPr>
        <p:spPr>
          <a:xfrm>
            <a:off x="1801963" y="3680739"/>
            <a:ext cx="8719756" cy="0"/>
          </a:xfrm>
          <a:prstGeom prst="line">
            <a:avLst/>
          </a:prstGeom>
          <a:ln w="19050">
            <a:solidFill>
              <a:schemeClr val="tx2">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6466319-2DCA-4E79-8A3E-6440CECFB335}"/>
              </a:ext>
            </a:extLst>
          </p:cNvPr>
          <p:cNvCxnSpPr>
            <a:cxnSpLocks/>
          </p:cNvCxnSpPr>
          <p:nvPr/>
        </p:nvCxnSpPr>
        <p:spPr>
          <a:xfrm>
            <a:off x="2734079" y="2434769"/>
            <a:ext cx="0" cy="2856729"/>
          </a:xfrm>
          <a:prstGeom prst="line">
            <a:avLst/>
          </a:prstGeom>
          <a:ln w="19050">
            <a:solidFill>
              <a:schemeClr val="tx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E6D8E37A-E69A-4C8D-837D-CAC8C540055F}"/>
              </a:ext>
            </a:extLst>
          </p:cNvPr>
          <p:cNvGrpSpPr/>
          <p:nvPr/>
        </p:nvGrpSpPr>
        <p:grpSpPr>
          <a:xfrm>
            <a:off x="1912024" y="3901595"/>
            <a:ext cx="247611" cy="422374"/>
            <a:chOff x="2967036" y="2217455"/>
            <a:chExt cx="1276350" cy="2091981"/>
          </a:xfrm>
        </p:grpSpPr>
        <p:sp>
          <p:nvSpPr>
            <p:cNvPr id="8" name="Oval 7">
              <a:extLst>
                <a:ext uri="{FF2B5EF4-FFF2-40B4-BE49-F238E27FC236}">
                  <a16:creationId xmlns:a16="http://schemas.microsoft.com/office/drawing/2014/main" id="{78BEFA3E-F15D-4FED-8EE0-69C9D8BE2C80}"/>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9" name="Chord 8">
              <a:extLst>
                <a:ext uri="{FF2B5EF4-FFF2-40B4-BE49-F238E27FC236}">
                  <a16:creationId xmlns:a16="http://schemas.microsoft.com/office/drawing/2014/main" id="{EB049BDB-03BA-48A0-B7AD-2E282B712FDC}"/>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
        <p:nvSpPr>
          <p:cNvPr id="19" name="Arrow: Chevron 18">
            <a:extLst>
              <a:ext uri="{FF2B5EF4-FFF2-40B4-BE49-F238E27FC236}">
                <a16:creationId xmlns:a16="http://schemas.microsoft.com/office/drawing/2014/main" id="{4714454D-F10E-455B-9049-92656CCDA299}"/>
              </a:ext>
            </a:extLst>
          </p:cNvPr>
          <p:cNvSpPr/>
          <p:nvPr/>
        </p:nvSpPr>
        <p:spPr>
          <a:xfrm>
            <a:off x="1909288" y="1548787"/>
            <a:ext cx="2936510" cy="42237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white"/>
                </a:solidFill>
                <a:effectLst/>
                <a:uLnTx/>
                <a:uFillTx/>
                <a:latin typeface="Arial"/>
                <a:ea typeface="+mn-ea"/>
                <a:cs typeface="+mn-cs"/>
              </a:rPr>
              <a:t>5. Contract reviewers stamp and sign</a:t>
            </a:r>
            <a:endParaRPr kumimoji="0" lang="en-GB" sz="911" b="0" i="0" u="none" strike="noStrike" kern="1200" cap="none" spc="0" normalizeH="0" baseline="0" noProof="0" err="1">
              <a:ln>
                <a:noFill/>
              </a:ln>
              <a:solidFill>
                <a:prstClr val="white"/>
              </a:solidFill>
              <a:effectLst/>
              <a:uLnTx/>
              <a:uFillTx/>
              <a:latin typeface="Arial"/>
              <a:ea typeface="+mn-ea"/>
              <a:cs typeface="+mn-cs"/>
            </a:endParaRPr>
          </a:p>
        </p:txBody>
      </p:sp>
      <p:sp>
        <p:nvSpPr>
          <p:cNvPr id="26" name="Arrow: Chevron 25">
            <a:extLst>
              <a:ext uri="{FF2B5EF4-FFF2-40B4-BE49-F238E27FC236}">
                <a16:creationId xmlns:a16="http://schemas.microsoft.com/office/drawing/2014/main" id="{E1CFD25D-5202-417D-8A4D-D3F2CCDC903F}"/>
              </a:ext>
            </a:extLst>
          </p:cNvPr>
          <p:cNvSpPr/>
          <p:nvPr/>
        </p:nvSpPr>
        <p:spPr>
          <a:xfrm>
            <a:off x="4731390" y="1543317"/>
            <a:ext cx="2936390" cy="42237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white"/>
                </a:solidFill>
                <a:effectLst/>
                <a:uLnTx/>
                <a:uFillTx/>
                <a:latin typeface="Arial"/>
                <a:ea typeface="+mn-ea"/>
                <a:cs typeface="+mn-cs"/>
              </a:rPr>
              <a:t>6. Contract is registered and API updates sent to other market systems</a:t>
            </a:r>
            <a:endParaRPr kumimoji="0" lang="en-GB" sz="911" b="0" i="0" u="none" strike="noStrike" kern="1200" cap="none" spc="0" normalizeH="0" baseline="0" noProof="0" err="1">
              <a:ln>
                <a:noFill/>
              </a:ln>
              <a:solidFill>
                <a:prstClr val="white"/>
              </a:solidFill>
              <a:effectLst/>
              <a:uLnTx/>
              <a:uFillTx/>
              <a:latin typeface="Arial"/>
              <a:ea typeface="+mn-ea"/>
              <a:cs typeface="+mn-cs"/>
            </a:endParaRPr>
          </a:p>
        </p:txBody>
      </p:sp>
      <p:sp>
        <p:nvSpPr>
          <p:cNvPr id="29" name="Arrow: Chevron 28">
            <a:extLst>
              <a:ext uri="{FF2B5EF4-FFF2-40B4-BE49-F238E27FC236}">
                <a16:creationId xmlns:a16="http://schemas.microsoft.com/office/drawing/2014/main" id="{A6AA4553-AE19-4FFB-BC6B-583FABEA2F9F}"/>
              </a:ext>
            </a:extLst>
          </p:cNvPr>
          <p:cNvSpPr/>
          <p:nvPr/>
        </p:nvSpPr>
        <p:spPr>
          <a:xfrm>
            <a:off x="7553375" y="1543317"/>
            <a:ext cx="2936390" cy="42237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white"/>
                </a:solidFill>
                <a:effectLst/>
                <a:uLnTx/>
                <a:uFillTx/>
                <a:latin typeface="Arial"/>
                <a:ea typeface="+mn-ea"/>
                <a:cs typeface="+mn-cs"/>
              </a:rPr>
              <a:t>7. Contract is active from inception date</a:t>
            </a:r>
            <a:endParaRPr kumimoji="0" lang="en-GB" sz="911" b="0" i="0" u="none" strike="noStrike" kern="1200" cap="none" spc="0" normalizeH="0" baseline="0" noProof="0">
              <a:ln>
                <a:noFill/>
              </a:ln>
              <a:solidFill>
                <a:prstClr val="white"/>
              </a:solidFill>
              <a:effectLst/>
              <a:uLnTx/>
              <a:uFillTx/>
              <a:latin typeface="Arial"/>
              <a:ea typeface="+mn-ea"/>
              <a:cs typeface="+mn-cs"/>
            </a:endParaRPr>
          </a:p>
        </p:txBody>
      </p:sp>
      <p:pic>
        <p:nvPicPr>
          <p:cNvPr id="1028" name="Picture 4" descr="Computer, desktop, laptop, mac, monitor, pc, screen icon">
            <a:extLst>
              <a:ext uri="{FF2B5EF4-FFF2-40B4-BE49-F238E27FC236}">
                <a16:creationId xmlns:a16="http://schemas.microsoft.com/office/drawing/2014/main" id="{5CACEA1D-6762-4544-BCA2-DDBF8833E2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4931" y="2489071"/>
            <a:ext cx="530125" cy="530125"/>
          </a:xfrm>
          <a:prstGeom prst="rect">
            <a:avLst/>
          </a:prstGeom>
          <a:noFill/>
          <a:extLst>
            <a:ext uri="{909E8E84-426E-40DD-AFC4-6F175D3DCCD1}">
              <a14:hiddenFill xmlns:a14="http://schemas.microsoft.com/office/drawing/2010/main">
                <a:solidFill>
                  <a:srgbClr val="FFFFFF"/>
                </a:solidFill>
              </a14:hiddenFill>
            </a:ext>
          </a:extLst>
        </p:spPr>
      </p:pic>
      <p:grpSp>
        <p:nvGrpSpPr>
          <p:cNvPr id="38" name="Group 37">
            <a:extLst>
              <a:ext uri="{FF2B5EF4-FFF2-40B4-BE49-F238E27FC236}">
                <a16:creationId xmlns:a16="http://schemas.microsoft.com/office/drawing/2014/main" id="{FCCBF9D4-2149-4296-89F9-DE8E7898C3B2}"/>
              </a:ext>
            </a:extLst>
          </p:cNvPr>
          <p:cNvGrpSpPr/>
          <p:nvPr/>
        </p:nvGrpSpPr>
        <p:grpSpPr>
          <a:xfrm>
            <a:off x="2207192" y="3905646"/>
            <a:ext cx="247611" cy="422374"/>
            <a:chOff x="2967036" y="2217455"/>
            <a:chExt cx="1276350" cy="2091981"/>
          </a:xfrm>
          <a:solidFill>
            <a:schemeClr val="accent1"/>
          </a:solidFill>
        </p:grpSpPr>
        <p:sp>
          <p:nvSpPr>
            <p:cNvPr id="39" name="Oval 38">
              <a:extLst>
                <a:ext uri="{FF2B5EF4-FFF2-40B4-BE49-F238E27FC236}">
                  <a16:creationId xmlns:a16="http://schemas.microsoft.com/office/drawing/2014/main" id="{23728AE1-05D1-445B-9DB0-80D3EBF1F125}"/>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42" name="Chord 41">
              <a:extLst>
                <a:ext uri="{FF2B5EF4-FFF2-40B4-BE49-F238E27FC236}">
                  <a16:creationId xmlns:a16="http://schemas.microsoft.com/office/drawing/2014/main" id="{D182266D-54FC-4316-A883-C8992337489C}"/>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
        <p:nvSpPr>
          <p:cNvPr id="37" name="Rectangle: Rounded Corners 36">
            <a:extLst>
              <a:ext uri="{FF2B5EF4-FFF2-40B4-BE49-F238E27FC236}">
                <a16:creationId xmlns:a16="http://schemas.microsoft.com/office/drawing/2014/main" id="{5288B5B1-10D5-49A7-878E-0C5AD02A936E}"/>
              </a:ext>
            </a:extLst>
          </p:cNvPr>
          <p:cNvSpPr/>
          <p:nvPr/>
        </p:nvSpPr>
        <p:spPr>
          <a:xfrm>
            <a:off x="2884609" y="3806791"/>
            <a:ext cx="1258693" cy="779554"/>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GB" sz="911" b="0" i="0" u="none" strike="noStrike" kern="1200" cap="none" spc="0" normalizeH="0" baseline="0" noProof="0">
                <a:ln>
                  <a:noFill/>
                </a:ln>
                <a:solidFill>
                  <a:prstClr val="black"/>
                </a:solidFill>
                <a:effectLst/>
                <a:uLnTx/>
                <a:uFillTx/>
                <a:latin typeface="Arial"/>
                <a:ea typeface="+mn-ea"/>
                <a:cs typeface="+mn-cs"/>
              </a:rPr>
              <a:t>5. Contract can be generated with all minimum fields entered to date</a:t>
            </a:r>
          </a:p>
        </p:txBody>
      </p:sp>
      <p:sp>
        <p:nvSpPr>
          <p:cNvPr id="52" name="Rectangle: Rounded Corners 51">
            <a:extLst>
              <a:ext uri="{FF2B5EF4-FFF2-40B4-BE49-F238E27FC236}">
                <a16:creationId xmlns:a16="http://schemas.microsoft.com/office/drawing/2014/main" id="{E6B62FFA-08B9-438C-A66A-176AA104035A}"/>
              </a:ext>
            </a:extLst>
          </p:cNvPr>
          <p:cNvSpPr/>
          <p:nvPr/>
        </p:nvSpPr>
        <p:spPr>
          <a:xfrm>
            <a:off x="2884609" y="5112416"/>
            <a:ext cx="1258693" cy="779554"/>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GB" sz="911" b="0" i="0" u="none" strike="noStrike" kern="1200" cap="none" spc="0" normalizeH="0" baseline="0" noProof="0">
                <a:ln>
                  <a:noFill/>
                </a:ln>
                <a:solidFill>
                  <a:prstClr val="black"/>
                </a:solidFill>
                <a:effectLst/>
                <a:uLnTx/>
                <a:uFillTx/>
                <a:latin typeface="Arial"/>
                <a:ea typeface="+mn-ea"/>
                <a:cs typeface="+mn-cs"/>
              </a:rPr>
              <a:t>5a. Contract creator will complete other fields offline and send for signing</a:t>
            </a:r>
          </a:p>
        </p:txBody>
      </p:sp>
      <p:sp>
        <p:nvSpPr>
          <p:cNvPr id="53" name="Rectangle: Rounded Corners 52">
            <a:extLst>
              <a:ext uri="{FF2B5EF4-FFF2-40B4-BE49-F238E27FC236}">
                <a16:creationId xmlns:a16="http://schemas.microsoft.com/office/drawing/2014/main" id="{FF7B6AB7-D788-4F16-AB2F-8893321303EC}"/>
              </a:ext>
            </a:extLst>
          </p:cNvPr>
          <p:cNvSpPr/>
          <p:nvPr/>
        </p:nvSpPr>
        <p:spPr>
          <a:xfrm>
            <a:off x="4823898" y="3806791"/>
            <a:ext cx="1469473" cy="779554"/>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GB" sz="911" b="0" i="0" u="none" strike="noStrike" kern="1200" cap="none" spc="0" normalizeH="0" baseline="0" noProof="0">
                <a:ln>
                  <a:noFill/>
                </a:ln>
                <a:solidFill>
                  <a:prstClr val="black"/>
                </a:solidFill>
                <a:effectLst/>
                <a:uLnTx/>
                <a:uFillTx/>
                <a:latin typeface="Arial"/>
                <a:ea typeface="+mn-ea"/>
                <a:cs typeface="+mn-cs"/>
              </a:rPr>
              <a:t>5b. Syndicates sign and stamp contract offline and contract creator will enter signed lines in the system</a:t>
            </a:r>
          </a:p>
        </p:txBody>
      </p:sp>
      <p:sp>
        <p:nvSpPr>
          <p:cNvPr id="54" name="Rectangle: Rounded Corners 53">
            <a:extLst>
              <a:ext uri="{FF2B5EF4-FFF2-40B4-BE49-F238E27FC236}">
                <a16:creationId xmlns:a16="http://schemas.microsoft.com/office/drawing/2014/main" id="{7CA414D7-9B8B-4A1A-8578-A139120D9B4C}"/>
              </a:ext>
            </a:extLst>
          </p:cNvPr>
          <p:cNvSpPr/>
          <p:nvPr/>
        </p:nvSpPr>
        <p:spPr>
          <a:xfrm>
            <a:off x="4823900" y="5112416"/>
            <a:ext cx="1258693" cy="779554"/>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GB" sz="911" b="0" i="0" u="none" strike="noStrike" kern="1200" cap="none" spc="0" normalizeH="0" baseline="0" noProof="0">
                <a:ln>
                  <a:noFill/>
                </a:ln>
                <a:solidFill>
                  <a:prstClr val="black"/>
                </a:solidFill>
                <a:effectLst/>
                <a:uLnTx/>
                <a:uFillTx/>
                <a:latin typeface="Arial"/>
                <a:ea typeface="+mn-ea"/>
                <a:cs typeface="+mn-cs"/>
              </a:rPr>
              <a:t>5c. Coverholder will counter-sign contract offline</a:t>
            </a:r>
          </a:p>
        </p:txBody>
      </p:sp>
      <p:sp>
        <p:nvSpPr>
          <p:cNvPr id="55" name="Rectangle: Rounded Corners 54">
            <a:extLst>
              <a:ext uri="{FF2B5EF4-FFF2-40B4-BE49-F238E27FC236}">
                <a16:creationId xmlns:a16="http://schemas.microsoft.com/office/drawing/2014/main" id="{A911F650-4618-4B51-88CC-AAD4E21FB209}"/>
              </a:ext>
            </a:extLst>
          </p:cNvPr>
          <p:cNvSpPr/>
          <p:nvPr/>
        </p:nvSpPr>
        <p:spPr>
          <a:xfrm>
            <a:off x="4882257" y="2389729"/>
            <a:ext cx="1352755" cy="866973"/>
          </a:xfrm>
          <a:prstGeom prst="roundRect">
            <a:avLst/>
          </a:prstGeom>
          <a:solidFill>
            <a:schemeClr val="tx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GB" sz="911" b="0" i="0" u="none" strike="noStrike" kern="1200" cap="none" spc="0" normalizeH="0" baseline="0" noProof="0">
                <a:ln>
                  <a:noFill/>
                </a:ln>
                <a:solidFill>
                  <a:prstClr val="black"/>
                </a:solidFill>
                <a:effectLst/>
                <a:uLnTx/>
                <a:uFillTx/>
                <a:latin typeface="Arial"/>
                <a:ea typeface="+mn-ea"/>
                <a:cs typeface="+mn-cs"/>
              </a:rPr>
              <a:t>5d. Check that signed lines add up to 100%</a:t>
            </a:r>
          </a:p>
        </p:txBody>
      </p:sp>
      <p:sp>
        <p:nvSpPr>
          <p:cNvPr id="56" name="Rectangle: Rounded Corners 55">
            <a:extLst>
              <a:ext uri="{FF2B5EF4-FFF2-40B4-BE49-F238E27FC236}">
                <a16:creationId xmlns:a16="http://schemas.microsoft.com/office/drawing/2014/main" id="{C09CC6D6-7F58-4EAD-BA3D-1B7343D2FB6D}"/>
              </a:ext>
            </a:extLst>
          </p:cNvPr>
          <p:cNvSpPr/>
          <p:nvPr/>
        </p:nvSpPr>
        <p:spPr>
          <a:xfrm>
            <a:off x="6930895" y="2389729"/>
            <a:ext cx="1352755" cy="866973"/>
          </a:xfrm>
          <a:prstGeom prst="roundRect">
            <a:avLst/>
          </a:prstGeom>
          <a:solidFill>
            <a:schemeClr val="tx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6. Contract is bound and registered, </a:t>
            </a:r>
            <a:r>
              <a:rPr kumimoji="0" lang="en-GB" sz="911" b="0" i="0" u="none" strike="noStrike" kern="1200" cap="none" spc="0" normalizeH="0" baseline="0" noProof="0">
                <a:ln>
                  <a:noFill/>
                </a:ln>
                <a:solidFill>
                  <a:prstClr val="black"/>
                </a:solidFill>
                <a:effectLst/>
                <a:uLnTx/>
                <a:uFillTx/>
                <a:latin typeface="Arial"/>
                <a:ea typeface="+mn-ea"/>
                <a:cs typeface="+mn-cs"/>
              </a:rPr>
              <a:t>utilising Contract Manager to automatically create registration process </a:t>
            </a:r>
          </a:p>
        </p:txBody>
      </p:sp>
      <p:sp>
        <p:nvSpPr>
          <p:cNvPr id="57" name="Rectangle: Rounded Corners 56">
            <a:extLst>
              <a:ext uri="{FF2B5EF4-FFF2-40B4-BE49-F238E27FC236}">
                <a16:creationId xmlns:a16="http://schemas.microsoft.com/office/drawing/2014/main" id="{F55AD458-EC36-49A0-9915-F62EDD0E928F}"/>
              </a:ext>
            </a:extLst>
          </p:cNvPr>
          <p:cNvSpPr/>
          <p:nvPr/>
        </p:nvSpPr>
        <p:spPr>
          <a:xfrm>
            <a:off x="8979533" y="2069984"/>
            <a:ext cx="1352755" cy="557249"/>
          </a:xfrm>
          <a:prstGeom prst="roundRect">
            <a:avLst/>
          </a:prstGeom>
          <a:solidFill>
            <a:schemeClr val="tx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GB" sz="911" b="0" i="0" u="none" strike="noStrike" kern="1200" cap="none" spc="0" normalizeH="0" baseline="0" noProof="0" dirty="0">
                <a:ln>
                  <a:noFill/>
                </a:ln>
                <a:solidFill>
                  <a:prstClr val="black"/>
                </a:solidFill>
                <a:effectLst/>
                <a:uLnTx/>
                <a:uFillTx/>
                <a:latin typeface="Arial"/>
                <a:ea typeface="+mn-ea"/>
                <a:cs typeface="+mn-cs"/>
              </a:rPr>
              <a:t>6a. API updates are sent to PAS and MED</a:t>
            </a:r>
          </a:p>
        </p:txBody>
      </p:sp>
      <p:sp>
        <p:nvSpPr>
          <p:cNvPr id="58" name="Rectangle: Rounded Corners 57">
            <a:extLst>
              <a:ext uri="{FF2B5EF4-FFF2-40B4-BE49-F238E27FC236}">
                <a16:creationId xmlns:a16="http://schemas.microsoft.com/office/drawing/2014/main" id="{73CB6C54-A641-4E83-9CE0-F4B226532AE7}"/>
              </a:ext>
            </a:extLst>
          </p:cNvPr>
          <p:cNvSpPr/>
          <p:nvPr/>
        </p:nvSpPr>
        <p:spPr>
          <a:xfrm>
            <a:off x="8981659" y="3019196"/>
            <a:ext cx="1352755" cy="559722"/>
          </a:xfrm>
          <a:prstGeom prst="roundRect">
            <a:avLst/>
          </a:prstGeom>
          <a:solidFill>
            <a:schemeClr val="tx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GB" sz="911" b="0" i="0" u="none" strike="noStrike" kern="1200" cap="none" spc="0" normalizeH="0" baseline="0" noProof="0">
                <a:ln>
                  <a:noFill/>
                </a:ln>
                <a:solidFill>
                  <a:prstClr val="black"/>
                </a:solidFill>
                <a:effectLst/>
                <a:uLnTx/>
                <a:uFillTx/>
                <a:latin typeface="Arial"/>
                <a:ea typeface="+mn-ea"/>
                <a:cs typeface="+mn-cs"/>
              </a:rPr>
              <a:t>7. Contract becomes active once passing inception date</a:t>
            </a:r>
          </a:p>
        </p:txBody>
      </p:sp>
      <p:sp>
        <p:nvSpPr>
          <p:cNvPr id="59" name="Arrow: Down 58">
            <a:extLst>
              <a:ext uri="{FF2B5EF4-FFF2-40B4-BE49-F238E27FC236}">
                <a16:creationId xmlns:a16="http://schemas.microsoft.com/office/drawing/2014/main" id="{72A87EF5-8DEB-45C2-A11D-9F09CAEF13F9}"/>
              </a:ext>
            </a:extLst>
          </p:cNvPr>
          <p:cNvSpPr/>
          <p:nvPr/>
        </p:nvSpPr>
        <p:spPr>
          <a:xfrm rot="16200000">
            <a:off x="4361078" y="5206615"/>
            <a:ext cx="245045" cy="591158"/>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0" name="Arrow: Down 59">
            <a:extLst>
              <a:ext uri="{FF2B5EF4-FFF2-40B4-BE49-F238E27FC236}">
                <a16:creationId xmlns:a16="http://schemas.microsoft.com/office/drawing/2014/main" id="{53DEDC46-FF18-470C-801D-05424822E0FF}"/>
              </a:ext>
            </a:extLst>
          </p:cNvPr>
          <p:cNvSpPr/>
          <p:nvPr/>
        </p:nvSpPr>
        <p:spPr>
          <a:xfrm>
            <a:off x="3391431" y="4663426"/>
            <a:ext cx="245045" cy="385965"/>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1" name="Arrow: Down 60">
            <a:extLst>
              <a:ext uri="{FF2B5EF4-FFF2-40B4-BE49-F238E27FC236}">
                <a16:creationId xmlns:a16="http://schemas.microsoft.com/office/drawing/2014/main" id="{37EDFCD2-0632-4155-A98A-127DA1B29A3D}"/>
              </a:ext>
            </a:extLst>
          </p:cNvPr>
          <p:cNvSpPr/>
          <p:nvPr/>
        </p:nvSpPr>
        <p:spPr>
          <a:xfrm rot="13881991">
            <a:off x="4339185" y="4466705"/>
            <a:ext cx="245045" cy="723894"/>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3" name="Arrow: Down 62">
            <a:extLst>
              <a:ext uri="{FF2B5EF4-FFF2-40B4-BE49-F238E27FC236}">
                <a16:creationId xmlns:a16="http://schemas.microsoft.com/office/drawing/2014/main" id="{FEAF7EBC-A4B3-48DF-B003-FBC960ED3B2C}"/>
              </a:ext>
            </a:extLst>
          </p:cNvPr>
          <p:cNvSpPr/>
          <p:nvPr/>
        </p:nvSpPr>
        <p:spPr>
          <a:xfrm rot="10800000">
            <a:off x="5436114" y="3340780"/>
            <a:ext cx="245045" cy="385965"/>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4" name="Arrow: Down 63">
            <a:extLst>
              <a:ext uri="{FF2B5EF4-FFF2-40B4-BE49-F238E27FC236}">
                <a16:creationId xmlns:a16="http://schemas.microsoft.com/office/drawing/2014/main" id="{C092EA0C-DF7E-47FE-AF5C-9FD737597659}"/>
              </a:ext>
            </a:extLst>
          </p:cNvPr>
          <p:cNvSpPr/>
          <p:nvPr/>
        </p:nvSpPr>
        <p:spPr>
          <a:xfrm rot="16200000">
            <a:off x="6466429" y="2527638"/>
            <a:ext cx="245045" cy="591158"/>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6" name="Arrow: Down 65">
            <a:extLst>
              <a:ext uri="{FF2B5EF4-FFF2-40B4-BE49-F238E27FC236}">
                <a16:creationId xmlns:a16="http://schemas.microsoft.com/office/drawing/2014/main" id="{A070E07A-7DD4-4B39-A58F-DA9B0121E2EC}"/>
              </a:ext>
            </a:extLst>
          </p:cNvPr>
          <p:cNvSpPr/>
          <p:nvPr/>
        </p:nvSpPr>
        <p:spPr>
          <a:xfrm rot="14768504">
            <a:off x="8501633" y="2268155"/>
            <a:ext cx="245045" cy="513702"/>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7" name="Arrow: Down 66">
            <a:extLst>
              <a:ext uri="{FF2B5EF4-FFF2-40B4-BE49-F238E27FC236}">
                <a16:creationId xmlns:a16="http://schemas.microsoft.com/office/drawing/2014/main" id="{555AE514-7C9E-47E3-B1FC-5D01C1A56C3C}"/>
              </a:ext>
            </a:extLst>
          </p:cNvPr>
          <p:cNvSpPr/>
          <p:nvPr/>
        </p:nvSpPr>
        <p:spPr>
          <a:xfrm rot="18323091">
            <a:off x="8501633" y="2714623"/>
            <a:ext cx="245045" cy="513702"/>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pic>
        <p:nvPicPr>
          <p:cNvPr id="75" name="Picture 4" descr="Computer, desktop, laptop, mac, monitor, pc, screen icon">
            <a:extLst>
              <a:ext uri="{FF2B5EF4-FFF2-40B4-BE49-F238E27FC236}">
                <a16:creationId xmlns:a16="http://schemas.microsoft.com/office/drawing/2014/main" id="{634774E7-F62B-40B7-B539-06F7C8B76D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0927" y="4571"/>
            <a:ext cx="530125" cy="530125"/>
          </a:xfrm>
          <a:prstGeom prst="rect">
            <a:avLst/>
          </a:prstGeom>
          <a:noFill/>
          <a:extLst>
            <a:ext uri="{909E8E84-426E-40DD-AFC4-6F175D3DCCD1}">
              <a14:hiddenFill xmlns:a14="http://schemas.microsoft.com/office/drawing/2010/main">
                <a:solidFill>
                  <a:srgbClr val="FFFFFF"/>
                </a:solidFill>
              </a14:hiddenFill>
            </a:ext>
          </a:extLst>
        </p:spPr>
      </p:pic>
      <p:sp>
        <p:nvSpPr>
          <p:cNvPr id="76" name="TextBox 75">
            <a:extLst>
              <a:ext uri="{FF2B5EF4-FFF2-40B4-BE49-F238E27FC236}">
                <a16:creationId xmlns:a16="http://schemas.microsoft.com/office/drawing/2014/main" id="{D10F9041-9B2F-44A9-90BC-F3DE5CAD957A}"/>
              </a:ext>
            </a:extLst>
          </p:cNvPr>
          <p:cNvSpPr txBox="1"/>
          <p:nvPr/>
        </p:nvSpPr>
        <p:spPr>
          <a:xfrm>
            <a:off x="7977089" y="86574"/>
            <a:ext cx="410792" cy="20454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DCM</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grpSp>
        <p:nvGrpSpPr>
          <p:cNvPr id="77" name="Group 76">
            <a:extLst>
              <a:ext uri="{FF2B5EF4-FFF2-40B4-BE49-F238E27FC236}">
                <a16:creationId xmlns:a16="http://schemas.microsoft.com/office/drawing/2014/main" id="{4DCDD395-4094-4624-AA34-903125668ECD}"/>
              </a:ext>
            </a:extLst>
          </p:cNvPr>
          <p:cNvGrpSpPr/>
          <p:nvPr/>
        </p:nvGrpSpPr>
        <p:grpSpPr>
          <a:xfrm>
            <a:off x="8516549" y="58174"/>
            <a:ext cx="247611" cy="422374"/>
            <a:chOff x="2967036" y="2217455"/>
            <a:chExt cx="1276350" cy="2091981"/>
          </a:xfrm>
        </p:grpSpPr>
        <p:sp>
          <p:nvSpPr>
            <p:cNvPr id="78" name="Oval 77">
              <a:extLst>
                <a:ext uri="{FF2B5EF4-FFF2-40B4-BE49-F238E27FC236}">
                  <a16:creationId xmlns:a16="http://schemas.microsoft.com/office/drawing/2014/main" id="{EA683292-1A71-4B8A-8C71-A6251045EBA3}"/>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79" name="Chord 78">
              <a:extLst>
                <a:ext uri="{FF2B5EF4-FFF2-40B4-BE49-F238E27FC236}">
                  <a16:creationId xmlns:a16="http://schemas.microsoft.com/office/drawing/2014/main" id="{444EB42C-F323-42BC-AA83-AF40106EB3E3}"/>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80" name="Group 79">
            <a:extLst>
              <a:ext uri="{FF2B5EF4-FFF2-40B4-BE49-F238E27FC236}">
                <a16:creationId xmlns:a16="http://schemas.microsoft.com/office/drawing/2014/main" id="{C99F9BBE-7549-4F95-B2A3-AE7694D0AD1D}"/>
              </a:ext>
            </a:extLst>
          </p:cNvPr>
          <p:cNvGrpSpPr/>
          <p:nvPr/>
        </p:nvGrpSpPr>
        <p:grpSpPr>
          <a:xfrm>
            <a:off x="8949216" y="62225"/>
            <a:ext cx="247611" cy="422374"/>
            <a:chOff x="2967036" y="2217455"/>
            <a:chExt cx="1276350" cy="2091981"/>
          </a:xfrm>
          <a:solidFill>
            <a:schemeClr val="accent1"/>
          </a:solidFill>
        </p:grpSpPr>
        <p:sp>
          <p:nvSpPr>
            <p:cNvPr id="81" name="Oval 80">
              <a:extLst>
                <a:ext uri="{FF2B5EF4-FFF2-40B4-BE49-F238E27FC236}">
                  <a16:creationId xmlns:a16="http://schemas.microsoft.com/office/drawing/2014/main" id="{6F1BE19D-9412-4361-B0AC-B350486A7ADD}"/>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82" name="Chord 81">
              <a:extLst>
                <a:ext uri="{FF2B5EF4-FFF2-40B4-BE49-F238E27FC236}">
                  <a16:creationId xmlns:a16="http://schemas.microsoft.com/office/drawing/2014/main" id="{ED6A84EB-FB3C-4E6A-B3E3-704590D8080F}"/>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
        <p:nvSpPr>
          <p:cNvPr id="83" name="TextBox 82">
            <a:extLst>
              <a:ext uri="{FF2B5EF4-FFF2-40B4-BE49-F238E27FC236}">
                <a16:creationId xmlns:a16="http://schemas.microsoft.com/office/drawing/2014/main" id="{475626BB-4015-466F-B7E0-C6C14EDD4159}"/>
              </a:ext>
            </a:extLst>
          </p:cNvPr>
          <p:cNvSpPr txBox="1"/>
          <p:nvPr/>
        </p:nvSpPr>
        <p:spPr>
          <a:xfrm>
            <a:off x="8421444" y="374779"/>
            <a:ext cx="483066" cy="20454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Broker</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sp>
        <p:nvSpPr>
          <p:cNvPr id="84" name="TextBox 83">
            <a:extLst>
              <a:ext uri="{FF2B5EF4-FFF2-40B4-BE49-F238E27FC236}">
                <a16:creationId xmlns:a16="http://schemas.microsoft.com/office/drawing/2014/main" id="{E9960936-5F91-41FB-A792-8406220BE993}"/>
              </a:ext>
            </a:extLst>
          </p:cNvPr>
          <p:cNvSpPr txBox="1"/>
          <p:nvPr/>
        </p:nvSpPr>
        <p:spPr>
          <a:xfrm>
            <a:off x="8852793" y="374779"/>
            <a:ext cx="447016" cy="204543"/>
          </a:xfrm>
          <a:prstGeom prst="rect">
            <a:avLst/>
          </a:prstGeom>
          <a:noFill/>
        </p:spPr>
        <p:txBody>
          <a:bodyPr wrap="square" rtlCol="0">
            <a:spAutoFit/>
          </a:bodyP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MA</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sp>
        <p:nvSpPr>
          <p:cNvPr id="89" name="TextBox 88">
            <a:extLst>
              <a:ext uri="{FF2B5EF4-FFF2-40B4-BE49-F238E27FC236}">
                <a16:creationId xmlns:a16="http://schemas.microsoft.com/office/drawing/2014/main" id="{75426DBE-62B3-42A2-98BA-B09D3FA2B162}"/>
              </a:ext>
            </a:extLst>
          </p:cNvPr>
          <p:cNvSpPr txBox="1"/>
          <p:nvPr/>
        </p:nvSpPr>
        <p:spPr>
          <a:xfrm>
            <a:off x="1922405" y="6074470"/>
            <a:ext cx="8340432" cy="246671"/>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1003" b="0" i="0" u="none" strike="noStrike" kern="1200" cap="none" spc="0" normalizeH="0" baseline="0" noProof="0">
                <a:ln>
                  <a:noFill/>
                </a:ln>
                <a:solidFill>
                  <a:srgbClr val="1E35BF"/>
                </a:solidFill>
                <a:effectLst/>
                <a:uLnTx/>
                <a:uFillTx/>
                <a:latin typeface="Arial"/>
                <a:ea typeface="+mn-ea"/>
                <a:cs typeface="+mn-cs"/>
              </a:rPr>
              <a:t>The same workflow would be followed for registering endorsements on a registered binder for Release 1</a:t>
            </a:r>
          </a:p>
        </p:txBody>
      </p:sp>
      <p:grpSp>
        <p:nvGrpSpPr>
          <p:cNvPr id="43" name="Group 42">
            <a:extLst>
              <a:ext uri="{FF2B5EF4-FFF2-40B4-BE49-F238E27FC236}">
                <a16:creationId xmlns:a16="http://schemas.microsoft.com/office/drawing/2014/main" id="{6259ADCA-DE60-4281-A141-75697490C121}"/>
              </a:ext>
            </a:extLst>
          </p:cNvPr>
          <p:cNvGrpSpPr/>
          <p:nvPr/>
        </p:nvGrpSpPr>
        <p:grpSpPr>
          <a:xfrm>
            <a:off x="4029544" y="3685023"/>
            <a:ext cx="247611" cy="422374"/>
            <a:chOff x="2967036" y="2217455"/>
            <a:chExt cx="1276350" cy="2091981"/>
          </a:xfrm>
        </p:grpSpPr>
        <p:sp>
          <p:nvSpPr>
            <p:cNvPr id="44" name="Oval 43">
              <a:extLst>
                <a:ext uri="{FF2B5EF4-FFF2-40B4-BE49-F238E27FC236}">
                  <a16:creationId xmlns:a16="http://schemas.microsoft.com/office/drawing/2014/main" id="{24F62EFE-D87C-4857-BC24-F9B019EAA253}"/>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45" name="Chord 44">
              <a:extLst>
                <a:ext uri="{FF2B5EF4-FFF2-40B4-BE49-F238E27FC236}">
                  <a16:creationId xmlns:a16="http://schemas.microsoft.com/office/drawing/2014/main" id="{31D5EF97-7755-4B86-A7FB-6B33EAB550D8}"/>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46" name="Group 45">
            <a:extLst>
              <a:ext uri="{FF2B5EF4-FFF2-40B4-BE49-F238E27FC236}">
                <a16:creationId xmlns:a16="http://schemas.microsoft.com/office/drawing/2014/main" id="{9EFB8E58-C6C8-4DD2-9F52-419038E80F8E}"/>
              </a:ext>
            </a:extLst>
          </p:cNvPr>
          <p:cNvGrpSpPr/>
          <p:nvPr/>
        </p:nvGrpSpPr>
        <p:grpSpPr>
          <a:xfrm>
            <a:off x="3951947" y="4939151"/>
            <a:ext cx="247611" cy="422374"/>
            <a:chOff x="2967036" y="2217455"/>
            <a:chExt cx="1276350" cy="2091981"/>
          </a:xfrm>
        </p:grpSpPr>
        <p:sp>
          <p:nvSpPr>
            <p:cNvPr id="47" name="Oval 46">
              <a:extLst>
                <a:ext uri="{FF2B5EF4-FFF2-40B4-BE49-F238E27FC236}">
                  <a16:creationId xmlns:a16="http://schemas.microsoft.com/office/drawing/2014/main" id="{75A8B247-9764-4D92-866D-D8B36BAFACA6}"/>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48" name="Chord 47">
              <a:extLst>
                <a:ext uri="{FF2B5EF4-FFF2-40B4-BE49-F238E27FC236}">
                  <a16:creationId xmlns:a16="http://schemas.microsoft.com/office/drawing/2014/main" id="{C6AA403E-DE74-46DE-971E-3032CC6F7A22}"/>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49" name="Group 48">
            <a:extLst>
              <a:ext uri="{FF2B5EF4-FFF2-40B4-BE49-F238E27FC236}">
                <a16:creationId xmlns:a16="http://schemas.microsoft.com/office/drawing/2014/main" id="{8847DB27-6010-4536-8420-B05566194500}"/>
              </a:ext>
            </a:extLst>
          </p:cNvPr>
          <p:cNvGrpSpPr/>
          <p:nvPr/>
        </p:nvGrpSpPr>
        <p:grpSpPr>
          <a:xfrm>
            <a:off x="6200841" y="3690407"/>
            <a:ext cx="247611" cy="422374"/>
            <a:chOff x="2967036" y="2217455"/>
            <a:chExt cx="1276350" cy="2091981"/>
          </a:xfrm>
          <a:solidFill>
            <a:schemeClr val="accent1"/>
          </a:solidFill>
        </p:grpSpPr>
        <p:sp>
          <p:nvSpPr>
            <p:cNvPr id="50" name="Oval 49">
              <a:extLst>
                <a:ext uri="{FF2B5EF4-FFF2-40B4-BE49-F238E27FC236}">
                  <a16:creationId xmlns:a16="http://schemas.microsoft.com/office/drawing/2014/main" id="{1E0D7E6F-962C-4A3B-AABF-149FD3C2719C}"/>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51" name="Chord 50">
              <a:extLst>
                <a:ext uri="{FF2B5EF4-FFF2-40B4-BE49-F238E27FC236}">
                  <a16:creationId xmlns:a16="http://schemas.microsoft.com/office/drawing/2014/main" id="{D4ADD6A8-EC25-43AE-B195-1F0DE89EBFD3}"/>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Tree>
    <p:extLst>
      <p:ext uri="{BB962C8B-B14F-4D97-AF65-F5344CB8AC3E}">
        <p14:creationId xmlns:p14="http://schemas.microsoft.com/office/powerpoint/2010/main" val="1823445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717" y="1514971"/>
            <a:ext cx="8334045" cy="1603608"/>
          </a:xfrm>
        </p:spPr>
        <p:txBody>
          <a:bodyPr/>
          <a:lstStyle/>
          <a:p>
            <a:r>
              <a:rPr lang="en-GB"/>
              <a:t>Release 1</a:t>
            </a:r>
            <a:br>
              <a:rPr lang="en-GB"/>
            </a:br>
            <a:r>
              <a:rPr lang="en-GB" sz="2916" i="1"/>
              <a:t>Delegated Contract Manager:</a:t>
            </a:r>
            <a:br>
              <a:rPr lang="en-GB" sz="2916" i="1"/>
            </a:br>
            <a:r>
              <a:rPr lang="en-GB" sz="2916" i="1"/>
              <a:t>Contract Manager Workflows</a:t>
            </a:r>
            <a:endParaRPr lang="en-GB" i="1"/>
          </a:p>
        </p:txBody>
      </p:sp>
    </p:spTree>
    <p:extLst>
      <p:ext uri="{BB962C8B-B14F-4D97-AF65-F5344CB8AC3E}">
        <p14:creationId xmlns:p14="http://schemas.microsoft.com/office/powerpoint/2010/main" val="2793682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F2E5D-3877-427C-A69C-3134CF2CAC2F}"/>
              </a:ext>
            </a:extLst>
          </p:cNvPr>
          <p:cNvSpPr>
            <a:spLocks noGrp="1"/>
          </p:cNvSpPr>
          <p:nvPr>
            <p:ph type="title"/>
          </p:nvPr>
        </p:nvSpPr>
        <p:spPr/>
        <p:txBody>
          <a:bodyPr/>
          <a:lstStyle/>
          <a:p>
            <a:r>
              <a:rPr lang="en-US"/>
              <a:t>Release 1 - Create binder and submit for review</a:t>
            </a:r>
            <a:endParaRPr lang="en-GB"/>
          </a:p>
        </p:txBody>
      </p:sp>
      <p:sp>
        <p:nvSpPr>
          <p:cNvPr id="3" name="Footer Placeholder 2">
            <a:extLst>
              <a:ext uri="{FF2B5EF4-FFF2-40B4-BE49-F238E27FC236}">
                <a16:creationId xmlns:a16="http://schemas.microsoft.com/office/drawing/2014/main" id="{B6BCF22C-1A0A-479C-B062-9A1330083AA5}"/>
              </a:ext>
            </a:extLst>
          </p:cNvPr>
          <p:cNvSpPr>
            <a:spLocks noGrp="1"/>
          </p:cNvSpPr>
          <p:nvPr>
            <p:ph type="ftr" sz="quarter" idx="11"/>
          </p:nvPr>
        </p:nvSpPr>
        <p:spPr/>
        <p:txBody>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GB" sz="819" b="0" i="0" u="none" strike="noStrike" kern="1200" cap="none" spc="0" normalizeH="0" baseline="0" noProof="0">
                <a:ln>
                  <a:noFill/>
                </a:ln>
                <a:solidFill>
                  <a:srgbClr val="1E35BF"/>
                </a:solidFill>
                <a:effectLst/>
                <a:uLnTx/>
                <a:uFillTx/>
                <a:latin typeface="Arial"/>
                <a:ea typeface="+mn-ea"/>
                <a:cs typeface="+mn-cs"/>
              </a:rPr>
              <a:t>© Lloyd’s</a:t>
            </a:r>
          </a:p>
        </p:txBody>
      </p:sp>
      <p:sp>
        <p:nvSpPr>
          <p:cNvPr id="4" name="Text Placeholder 3">
            <a:extLst>
              <a:ext uri="{FF2B5EF4-FFF2-40B4-BE49-F238E27FC236}">
                <a16:creationId xmlns:a16="http://schemas.microsoft.com/office/drawing/2014/main" id="{C3A74A9F-7A90-42DA-9715-B90394F2BA60}"/>
              </a:ext>
            </a:extLst>
          </p:cNvPr>
          <p:cNvSpPr>
            <a:spLocks noGrp="1"/>
          </p:cNvSpPr>
          <p:nvPr>
            <p:ph type="body" sz="quarter" idx="13"/>
          </p:nvPr>
        </p:nvSpPr>
        <p:spPr/>
        <p:txBody>
          <a:bodyPr/>
          <a:lstStyle/>
          <a:p>
            <a:r>
              <a:rPr lang="en-GB"/>
              <a:t>Contract Manager </a:t>
            </a:r>
          </a:p>
        </p:txBody>
      </p:sp>
      <p:cxnSp>
        <p:nvCxnSpPr>
          <p:cNvPr id="5" name="Straight Connector 4">
            <a:extLst>
              <a:ext uri="{FF2B5EF4-FFF2-40B4-BE49-F238E27FC236}">
                <a16:creationId xmlns:a16="http://schemas.microsoft.com/office/drawing/2014/main" id="{5864FF94-2A4F-4D46-97E6-8615F66A438E}"/>
              </a:ext>
            </a:extLst>
          </p:cNvPr>
          <p:cNvCxnSpPr>
            <a:cxnSpLocks/>
          </p:cNvCxnSpPr>
          <p:nvPr/>
        </p:nvCxnSpPr>
        <p:spPr>
          <a:xfrm>
            <a:off x="1801963" y="3680739"/>
            <a:ext cx="8719756" cy="0"/>
          </a:xfrm>
          <a:prstGeom prst="line">
            <a:avLst/>
          </a:prstGeom>
          <a:ln w="19050">
            <a:solidFill>
              <a:schemeClr val="tx2">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6466319-2DCA-4E79-8A3E-6440CECFB335}"/>
              </a:ext>
            </a:extLst>
          </p:cNvPr>
          <p:cNvCxnSpPr>
            <a:cxnSpLocks/>
          </p:cNvCxnSpPr>
          <p:nvPr/>
        </p:nvCxnSpPr>
        <p:spPr>
          <a:xfrm>
            <a:off x="2734079" y="2434769"/>
            <a:ext cx="0" cy="2856729"/>
          </a:xfrm>
          <a:prstGeom prst="line">
            <a:avLst/>
          </a:prstGeom>
          <a:ln w="19050">
            <a:solidFill>
              <a:schemeClr val="tx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E6D8E37A-E69A-4C8D-837D-CAC8C540055F}"/>
              </a:ext>
            </a:extLst>
          </p:cNvPr>
          <p:cNvGrpSpPr/>
          <p:nvPr/>
        </p:nvGrpSpPr>
        <p:grpSpPr>
          <a:xfrm>
            <a:off x="1912024" y="3901595"/>
            <a:ext cx="247611" cy="422374"/>
            <a:chOff x="2967036" y="2217455"/>
            <a:chExt cx="1276350" cy="2091981"/>
          </a:xfrm>
        </p:grpSpPr>
        <p:sp>
          <p:nvSpPr>
            <p:cNvPr id="8" name="Oval 7">
              <a:extLst>
                <a:ext uri="{FF2B5EF4-FFF2-40B4-BE49-F238E27FC236}">
                  <a16:creationId xmlns:a16="http://schemas.microsoft.com/office/drawing/2014/main" id="{78BEFA3E-F15D-4FED-8EE0-69C9D8BE2C80}"/>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9" name="Chord 8">
              <a:extLst>
                <a:ext uri="{FF2B5EF4-FFF2-40B4-BE49-F238E27FC236}">
                  <a16:creationId xmlns:a16="http://schemas.microsoft.com/office/drawing/2014/main" id="{EB049BDB-03BA-48A0-B7AD-2E282B712FDC}"/>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
        <p:nvSpPr>
          <p:cNvPr id="16" name="Rectangle: Rounded Corners 15">
            <a:extLst>
              <a:ext uri="{FF2B5EF4-FFF2-40B4-BE49-F238E27FC236}">
                <a16:creationId xmlns:a16="http://schemas.microsoft.com/office/drawing/2014/main" id="{F5A2E49C-BD32-4143-B114-2634279198B3}"/>
              </a:ext>
            </a:extLst>
          </p:cNvPr>
          <p:cNvSpPr/>
          <p:nvPr/>
        </p:nvSpPr>
        <p:spPr>
          <a:xfrm>
            <a:off x="2972999" y="3852336"/>
            <a:ext cx="1258693" cy="779554"/>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GB" sz="911" b="0" i="0" u="none" strike="noStrike" kern="1200" cap="none" spc="0" normalizeH="0" baseline="0" noProof="0" dirty="0">
                <a:ln>
                  <a:noFill/>
                </a:ln>
                <a:solidFill>
                  <a:prstClr val="black"/>
                </a:solidFill>
                <a:effectLst/>
                <a:uLnTx/>
                <a:uFillTx/>
                <a:latin typeface="Arial"/>
                <a:ea typeface="+mn-ea"/>
                <a:cs typeface="+mn-cs"/>
              </a:rPr>
              <a:t>1. Contract creator enters mandatory registration data for a new contract</a:t>
            </a:r>
          </a:p>
        </p:txBody>
      </p:sp>
      <p:sp>
        <p:nvSpPr>
          <p:cNvPr id="18" name="Rectangle: Rounded Corners 17">
            <a:extLst>
              <a:ext uri="{FF2B5EF4-FFF2-40B4-BE49-F238E27FC236}">
                <a16:creationId xmlns:a16="http://schemas.microsoft.com/office/drawing/2014/main" id="{607A0CD2-C444-46E7-819C-A4A285BE5B3D}"/>
              </a:ext>
            </a:extLst>
          </p:cNvPr>
          <p:cNvSpPr/>
          <p:nvPr/>
        </p:nvSpPr>
        <p:spPr>
          <a:xfrm>
            <a:off x="5532494" y="3922582"/>
            <a:ext cx="1258693" cy="779554"/>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2. Contract creator submits to section leads for review, which will trigger further validations</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20" name="Rectangle: Rounded Corners 19">
            <a:extLst>
              <a:ext uri="{FF2B5EF4-FFF2-40B4-BE49-F238E27FC236}">
                <a16:creationId xmlns:a16="http://schemas.microsoft.com/office/drawing/2014/main" id="{52C15EFA-6310-42C2-8EAD-9842153ED453}"/>
              </a:ext>
            </a:extLst>
          </p:cNvPr>
          <p:cNvSpPr/>
          <p:nvPr/>
        </p:nvSpPr>
        <p:spPr>
          <a:xfrm>
            <a:off x="8343694" y="2554141"/>
            <a:ext cx="1422878" cy="779554"/>
          </a:xfrm>
          <a:prstGeom prst="roundRect">
            <a:avLst/>
          </a:prstGeom>
          <a:solidFill>
            <a:schemeClr val="tx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3. Validations against contract fields and automatic flagging of coverholder permissions</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21" name="Rectangle: Rounded Corners 20">
            <a:extLst>
              <a:ext uri="{FF2B5EF4-FFF2-40B4-BE49-F238E27FC236}">
                <a16:creationId xmlns:a16="http://schemas.microsoft.com/office/drawing/2014/main" id="{D8768E91-DB67-4F27-9E66-F8205B97F8E9}"/>
              </a:ext>
            </a:extLst>
          </p:cNvPr>
          <p:cNvSpPr/>
          <p:nvPr/>
        </p:nvSpPr>
        <p:spPr>
          <a:xfrm>
            <a:off x="8425786" y="3933964"/>
            <a:ext cx="1258693" cy="844594"/>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3a. Correct contract fields as per validation outcomes and contract can now be sent for review</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25" name="Arrow: Down 24">
            <a:extLst>
              <a:ext uri="{FF2B5EF4-FFF2-40B4-BE49-F238E27FC236}">
                <a16:creationId xmlns:a16="http://schemas.microsoft.com/office/drawing/2014/main" id="{A27CF095-194B-484A-B795-11DFA84FD743}"/>
              </a:ext>
            </a:extLst>
          </p:cNvPr>
          <p:cNvSpPr/>
          <p:nvPr/>
        </p:nvSpPr>
        <p:spPr>
          <a:xfrm rot="14456801">
            <a:off x="7387717" y="2711590"/>
            <a:ext cx="245045" cy="1575633"/>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27" name="Arrow: Down 26">
            <a:extLst>
              <a:ext uri="{FF2B5EF4-FFF2-40B4-BE49-F238E27FC236}">
                <a16:creationId xmlns:a16="http://schemas.microsoft.com/office/drawing/2014/main" id="{CF8A76B3-09F5-40BB-A334-DC7FE0745A84}"/>
              </a:ext>
            </a:extLst>
          </p:cNvPr>
          <p:cNvSpPr/>
          <p:nvPr/>
        </p:nvSpPr>
        <p:spPr>
          <a:xfrm>
            <a:off x="8899049" y="3429000"/>
            <a:ext cx="245045" cy="443477"/>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28" name="Arrow: Down 27">
            <a:extLst>
              <a:ext uri="{FF2B5EF4-FFF2-40B4-BE49-F238E27FC236}">
                <a16:creationId xmlns:a16="http://schemas.microsoft.com/office/drawing/2014/main" id="{42E5411C-1FFF-4AD6-8EDE-D5BB66FFF9FD}"/>
              </a:ext>
            </a:extLst>
          </p:cNvPr>
          <p:cNvSpPr/>
          <p:nvPr/>
        </p:nvSpPr>
        <p:spPr>
          <a:xfrm rot="16200000">
            <a:off x="4765420" y="3708251"/>
            <a:ext cx="245045" cy="1067720"/>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19" name="Arrow: Chevron 18">
            <a:extLst>
              <a:ext uri="{FF2B5EF4-FFF2-40B4-BE49-F238E27FC236}">
                <a16:creationId xmlns:a16="http://schemas.microsoft.com/office/drawing/2014/main" id="{4714454D-F10E-455B-9049-92656CCDA299}"/>
              </a:ext>
            </a:extLst>
          </p:cNvPr>
          <p:cNvSpPr/>
          <p:nvPr/>
        </p:nvSpPr>
        <p:spPr>
          <a:xfrm>
            <a:off x="1909288" y="1548787"/>
            <a:ext cx="2936510" cy="42237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white"/>
                </a:solidFill>
                <a:effectLst/>
                <a:uLnTx/>
                <a:uFillTx/>
                <a:latin typeface="Arial"/>
                <a:ea typeface="+mn-ea"/>
                <a:cs typeface="+mn-cs"/>
              </a:rPr>
              <a:t>1. Create contract</a:t>
            </a:r>
            <a:endParaRPr kumimoji="0" lang="en-GB" sz="911" b="0" i="0" u="none" strike="noStrike" kern="1200" cap="none" spc="0" normalizeH="0" baseline="0" noProof="0" err="1">
              <a:ln>
                <a:noFill/>
              </a:ln>
              <a:solidFill>
                <a:prstClr val="white"/>
              </a:solidFill>
              <a:effectLst/>
              <a:uLnTx/>
              <a:uFillTx/>
              <a:latin typeface="Arial"/>
              <a:ea typeface="+mn-ea"/>
              <a:cs typeface="+mn-cs"/>
            </a:endParaRPr>
          </a:p>
        </p:txBody>
      </p:sp>
      <p:sp>
        <p:nvSpPr>
          <p:cNvPr id="26" name="Arrow: Chevron 25">
            <a:extLst>
              <a:ext uri="{FF2B5EF4-FFF2-40B4-BE49-F238E27FC236}">
                <a16:creationId xmlns:a16="http://schemas.microsoft.com/office/drawing/2014/main" id="{E1CFD25D-5202-417D-8A4D-D3F2CCDC903F}"/>
              </a:ext>
            </a:extLst>
          </p:cNvPr>
          <p:cNvSpPr/>
          <p:nvPr/>
        </p:nvSpPr>
        <p:spPr>
          <a:xfrm>
            <a:off x="4731390" y="1543317"/>
            <a:ext cx="2936390" cy="42237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white"/>
                </a:solidFill>
                <a:effectLst/>
                <a:uLnTx/>
                <a:uFillTx/>
                <a:latin typeface="Arial"/>
                <a:ea typeface="+mn-ea"/>
                <a:cs typeface="+mn-cs"/>
              </a:rPr>
              <a:t>2. Submit for review</a:t>
            </a:r>
            <a:endParaRPr kumimoji="0" lang="en-GB" sz="911" b="0" i="0" u="none" strike="noStrike" kern="1200" cap="none" spc="0" normalizeH="0" baseline="0" noProof="0" err="1">
              <a:ln>
                <a:noFill/>
              </a:ln>
              <a:solidFill>
                <a:prstClr val="white"/>
              </a:solidFill>
              <a:effectLst/>
              <a:uLnTx/>
              <a:uFillTx/>
              <a:latin typeface="Arial"/>
              <a:ea typeface="+mn-ea"/>
              <a:cs typeface="+mn-cs"/>
            </a:endParaRPr>
          </a:p>
        </p:txBody>
      </p:sp>
      <p:sp>
        <p:nvSpPr>
          <p:cNvPr id="29" name="Arrow: Chevron 28">
            <a:extLst>
              <a:ext uri="{FF2B5EF4-FFF2-40B4-BE49-F238E27FC236}">
                <a16:creationId xmlns:a16="http://schemas.microsoft.com/office/drawing/2014/main" id="{A6AA4553-AE19-4FFB-BC6B-583FABEA2F9F}"/>
              </a:ext>
            </a:extLst>
          </p:cNvPr>
          <p:cNvSpPr/>
          <p:nvPr/>
        </p:nvSpPr>
        <p:spPr>
          <a:xfrm>
            <a:off x="7553375" y="1543317"/>
            <a:ext cx="2936390" cy="422374"/>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white"/>
                </a:solidFill>
                <a:effectLst/>
                <a:uLnTx/>
                <a:uFillTx/>
                <a:latin typeface="Arial"/>
                <a:ea typeface="+mn-ea"/>
                <a:cs typeface="+mn-cs"/>
              </a:rPr>
              <a:t>3. Validations are run</a:t>
            </a:r>
            <a:endParaRPr kumimoji="0" lang="en-GB" sz="911" b="0" i="0" u="none" strike="noStrike" kern="1200" cap="none" spc="0" normalizeH="0" baseline="0" noProof="0" err="1">
              <a:ln>
                <a:noFill/>
              </a:ln>
              <a:solidFill>
                <a:prstClr val="white"/>
              </a:solidFill>
              <a:effectLst/>
              <a:uLnTx/>
              <a:uFillTx/>
              <a:latin typeface="Arial"/>
              <a:ea typeface="+mn-ea"/>
              <a:cs typeface="+mn-cs"/>
            </a:endParaRPr>
          </a:p>
        </p:txBody>
      </p:sp>
      <p:sp>
        <p:nvSpPr>
          <p:cNvPr id="40" name="TextBox 39">
            <a:extLst>
              <a:ext uri="{FF2B5EF4-FFF2-40B4-BE49-F238E27FC236}">
                <a16:creationId xmlns:a16="http://schemas.microsoft.com/office/drawing/2014/main" id="{B8E5F080-95C8-45DD-84CF-67E2BDBF2026}"/>
              </a:ext>
            </a:extLst>
          </p:cNvPr>
          <p:cNvSpPr txBox="1"/>
          <p:nvPr/>
        </p:nvSpPr>
        <p:spPr>
          <a:xfrm>
            <a:off x="8343692" y="2139958"/>
            <a:ext cx="1422877" cy="428964"/>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srgbClr val="1E35BF"/>
                </a:solidFill>
                <a:effectLst/>
                <a:uLnTx/>
                <a:uFillTx/>
                <a:latin typeface="Arial"/>
                <a:ea typeface="+mn-ea"/>
                <a:cs typeface="+mn-cs"/>
              </a:rPr>
              <a:t>NB: contract has not been sent for review when validations are run</a:t>
            </a:r>
            <a:endParaRPr kumimoji="0" lang="en-GB" sz="729" b="0" i="0" u="none" strike="noStrike" kern="1200" cap="none" spc="0" normalizeH="0" baseline="0" noProof="0">
              <a:ln>
                <a:noFill/>
              </a:ln>
              <a:solidFill>
                <a:srgbClr val="1E35BF"/>
              </a:solidFill>
              <a:effectLst/>
              <a:uLnTx/>
              <a:uFillTx/>
              <a:latin typeface="Arial"/>
              <a:ea typeface="+mn-ea"/>
              <a:cs typeface="+mn-cs"/>
            </a:endParaRPr>
          </a:p>
        </p:txBody>
      </p:sp>
      <p:sp>
        <p:nvSpPr>
          <p:cNvPr id="35" name="TextBox 34">
            <a:extLst>
              <a:ext uri="{FF2B5EF4-FFF2-40B4-BE49-F238E27FC236}">
                <a16:creationId xmlns:a16="http://schemas.microsoft.com/office/drawing/2014/main" id="{BF5ACFE6-68C0-49BB-BF88-A727525047B4}"/>
              </a:ext>
            </a:extLst>
          </p:cNvPr>
          <p:cNvSpPr txBox="1"/>
          <p:nvPr/>
        </p:nvSpPr>
        <p:spPr>
          <a:xfrm>
            <a:off x="2972995" y="4638457"/>
            <a:ext cx="1258694" cy="1102225"/>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srgbClr val="1E35BF"/>
                </a:solidFill>
                <a:effectLst/>
                <a:uLnTx/>
                <a:uFillTx/>
                <a:latin typeface="Arial"/>
                <a:ea typeface="+mn-ea"/>
                <a:cs typeface="+mn-cs"/>
              </a:rPr>
              <a:t>NB: some validations are run at the point of data entry </a:t>
            </a:r>
          </a:p>
          <a:p>
            <a:pPr marL="0" marR="0" lvl="0" indent="0" algn="l" defTabSz="833384" rtl="0" eaLnBrk="1" fontAlgn="auto" latinLnBrk="0" hangingPunct="1">
              <a:lnSpc>
                <a:spcPct val="100000"/>
              </a:lnSpc>
              <a:spcBef>
                <a:spcPts val="0"/>
              </a:spcBef>
              <a:spcAft>
                <a:spcPts val="0"/>
              </a:spcAft>
              <a:buClrTx/>
              <a:buSzTx/>
              <a:buFontTx/>
              <a:buNone/>
              <a:tabLst/>
              <a:defRPr/>
            </a:pPr>
            <a:endParaRPr kumimoji="0" lang="en-US" sz="729" b="0" i="0" u="none" strike="noStrike" kern="1200" cap="none" spc="0" normalizeH="0" baseline="0" noProof="0">
              <a:ln>
                <a:noFill/>
              </a:ln>
              <a:solidFill>
                <a:srgbClr val="1E35BF"/>
              </a:solidFill>
              <a:effectLst/>
              <a:uLnTx/>
              <a:uFillTx/>
              <a:latin typeface="Arial"/>
              <a:ea typeface="+mn-ea"/>
              <a:cs typeface="+mn-cs"/>
            </a:endParaRPr>
          </a:p>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srgbClr val="1E35BF"/>
                </a:solidFill>
                <a:effectLst/>
                <a:uLnTx/>
                <a:uFillTx/>
                <a:latin typeface="Arial"/>
                <a:ea typeface="+mn-ea"/>
                <a:cs typeface="+mn-cs"/>
              </a:rPr>
              <a:t>The contract can be shared with other participants at the point of contract creation in the tool</a:t>
            </a:r>
            <a:endParaRPr kumimoji="0" lang="en-GB" sz="729" b="0" i="0" u="none" strike="noStrike" kern="1200" cap="none" spc="0" normalizeH="0" baseline="0" noProof="0">
              <a:ln>
                <a:noFill/>
              </a:ln>
              <a:solidFill>
                <a:srgbClr val="1E35BF"/>
              </a:solidFill>
              <a:effectLst/>
              <a:uLnTx/>
              <a:uFillTx/>
              <a:latin typeface="Arial"/>
              <a:ea typeface="+mn-ea"/>
              <a:cs typeface="+mn-cs"/>
            </a:endParaRPr>
          </a:p>
        </p:txBody>
      </p:sp>
      <p:pic>
        <p:nvPicPr>
          <p:cNvPr id="1028" name="Picture 4" descr="Computer, desktop, laptop, mac, monitor, pc, screen icon">
            <a:extLst>
              <a:ext uri="{FF2B5EF4-FFF2-40B4-BE49-F238E27FC236}">
                <a16:creationId xmlns:a16="http://schemas.microsoft.com/office/drawing/2014/main" id="{5CACEA1D-6762-4544-BCA2-DDBF8833E2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4931" y="2489071"/>
            <a:ext cx="530125" cy="530125"/>
          </a:xfrm>
          <a:prstGeom prst="rect">
            <a:avLst/>
          </a:prstGeom>
          <a:noFill/>
          <a:extLst>
            <a:ext uri="{909E8E84-426E-40DD-AFC4-6F175D3DCCD1}">
              <a14:hiddenFill xmlns:a14="http://schemas.microsoft.com/office/drawing/2010/main">
                <a:solidFill>
                  <a:srgbClr val="FFFFFF"/>
                </a:solidFill>
              </a14:hiddenFill>
            </a:ext>
          </a:extLst>
        </p:spPr>
      </p:pic>
      <p:grpSp>
        <p:nvGrpSpPr>
          <p:cNvPr id="38" name="Group 37">
            <a:extLst>
              <a:ext uri="{FF2B5EF4-FFF2-40B4-BE49-F238E27FC236}">
                <a16:creationId xmlns:a16="http://schemas.microsoft.com/office/drawing/2014/main" id="{FCCBF9D4-2149-4296-89F9-DE8E7898C3B2}"/>
              </a:ext>
            </a:extLst>
          </p:cNvPr>
          <p:cNvGrpSpPr/>
          <p:nvPr/>
        </p:nvGrpSpPr>
        <p:grpSpPr>
          <a:xfrm>
            <a:off x="2207192" y="3905646"/>
            <a:ext cx="247611" cy="422374"/>
            <a:chOff x="2967036" y="2217455"/>
            <a:chExt cx="1276350" cy="2091981"/>
          </a:xfrm>
          <a:solidFill>
            <a:schemeClr val="accent1"/>
          </a:solidFill>
        </p:grpSpPr>
        <p:sp>
          <p:nvSpPr>
            <p:cNvPr id="39" name="Oval 38">
              <a:extLst>
                <a:ext uri="{FF2B5EF4-FFF2-40B4-BE49-F238E27FC236}">
                  <a16:creationId xmlns:a16="http://schemas.microsoft.com/office/drawing/2014/main" id="{23728AE1-05D1-445B-9DB0-80D3EBF1F125}"/>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42" name="Chord 41">
              <a:extLst>
                <a:ext uri="{FF2B5EF4-FFF2-40B4-BE49-F238E27FC236}">
                  <a16:creationId xmlns:a16="http://schemas.microsoft.com/office/drawing/2014/main" id="{D182266D-54FC-4316-A883-C8992337489C}"/>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pic>
        <p:nvPicPr>
          <p:cNvPr id="52" name="Picture 4" descr="Computer, desktop, laptop, mac, monitor, pc, screen icon">
            <a:extLst>
              <a:ext uri="{FF2B5EF4-FFF2-40B4-BE49-F238E27FC236}">
                <a16:creationId xmlns:a16="http://schemas.microsoft.com/office/drawing/2014/main" id="{C72BA164-82D3-4400-9C3C-49DB9631AF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0927" y="4571"/>
            <a:ext cx="530125" cy="530125"/>
          </a:xfrm>
          <a:prstGeom prst="rect">
            <a:avLst/>
          </a:prstGeom>
          <a:noFill/>
          <a:extLst>
            <a:ext uri="{909E8E84-426E-40DD-AFC4-6F175D3DCCD1}">
              <a14:hiddenFill xmlns:a14="http://schemas.microsoft.com/office/drawing/2010/main">
                <a:solidFill>
                  <a:srgbClr val="FFFFFF"/>
                </a:solidFill>
              </a14:hiddenFill>
            </a:ext>
          </a:extLst>
        </p:spPr>
      </p:pic>
      <p:sp>
        <p:nvSpPr>
          <p:cNvPr id="63" name="TextBox 62">
            <a:extLst>
              <a:ext uri="{FF2B5EF4-FFF2-40B4-BE49-F238E27FC236}">
                <a16:creationId xmlns:a16="http://schemas.microsoft.com/office/drawing/2014/main" id="{7F5E72FB-64A3-4090-9E03-153E00826B39}"/>
              </a:ext>
            </a:extLst>
          </p:cNvPr>
          <p:cNvSpPr txBox="1"/>
          <p:nvPr/>
        </p:nvSpPr>
        <p:spPr>
          <a:xfrm>
            <a:off x="7977089" y="86574"/>
            <a:ext cx="410792" cy="20454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DCM</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grpSp>
        <p:nvGrpSpPr>
          <p:cNvPr id="64" name="Group 63">
            <a:extLst>
              <a:ext uri="{FF2B5EF4-FFF2-40B4-BE49-F238E27FC236}">
                <a16:creationId xmlns:a16="http://schemas.microsoft.com/office/drawing/2014/main" id="{1D382ECF-2206-4E8F-ACA2-979548D579E7}"/>
              </a:ext>
            </a:extLst>
          </p:cNvPr>
          <p:cNvGrpSpPr/>
          <p:nvPr/>
        </p:nvGrpSpPr>
        <p:grpSpPr>
          <a:xfrm>
            <a:off x="8516549" y="58174"/>
            <a:ext cx="247611" cy="422374"/>
            <a:chOff x="2967036" y="2217455"/>
            <a:chExt cx="1276350" cy="2091981"/>
          </a:xfrm>
        </p:grpSpPr>
        <p:sp>
          <p:nvSpPr>
            <p:cNvPr id="65" name="Oval 64">
              <a:extLst>
                <a:ext uri="{FF2B5EF4-FFF2-40B4-BE49-F238E27FC236}">
                  <a16:creationId xmlns:a16="http://schemas.microsoft.com/office/drawing/2014/main" id="{37396B30-AE90-4D3B-B787-D4A71C7FCE82}"/>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6" name="Chord 65">
              <a:extLst>
                <a:ext uri="{FF2B5EF4-FFF2-40B4-BE49-F238E27FC236}">
                  <a16:creationId xmlns:a16="http://schemas.microsoft.com/office/drawing/2014/main" id="{F9724348-49D0-448F-9B1E-56896CBE6715}"/>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67" name="Group 66">
            <a:extLst>
              <a:ext uri="{FF2B5EF4-FFF2-40B4-BE49-F238E27FC236}">
                <a16:creationId xmlns:a16="http://schemas.microsoft.com/office/drawing/2014/main" id="{3C15C839-1E22-4A89-B2E2-79DCC4AEFE91}"/>
              </a:ext>
            </a:extLst>
          </p:cNvPr>
          <p:cNvGrpSpPr/>
          <p:nvPr/>
        </p:nvGrpSpPr>
        <p:grpSpPr>
          <a:xfrm>
            <a:off x="8949216" y="62225"/>
            <a:ext cx="247611" cy="422374"/>
            <a:chOff x="2967036" y="2217455"/>
            <a:chExt cx="1276350" cy="2091981"/>
          </a:xfrm>
          <a:solidFill>
            <a:schemeClr val="accent1"/>
          </a:solidFill>
        </p:grpSpPr>
        <p:sp>
          <p:nvSpPr>
            <p:cNvPr id="68" name="Oval 67">
              <a:extLst>
                <a:ext uri="{FF2B5EF4-FFF2-40B4-BE49-F238E27FC236}">
                  <a16:creationId xmlns:a16="http://schemas.microsoft.com/office/drawing/2014/main" id="{94C7999C-87F3-4758-A3DC-A5117B3AAC56}"/>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9" name="Chord 68">
              <a:extLst>
                <a:ext uri="{FF2B5EF4-FFF2-40B4-BE49-F238E27FC236}">
                  <a16:creationId xmlns:a16="http://schemas.microsoft.com/office/drawing/2014/main" id="{1384999A-B090-4A2B-B650-F3DF4CD4E971}"/>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
        <p:nvSpPr>
          <p:cNvPr id="70" name="TextBox 69">
            <a:extLst>
              <a:ext uri="{FF2B5EF4-FFF2-40B4-BE49-F238E27FC236}">
                <a16:creationId xmlns:a16="http://schemas.microsoft.com/office/drawing/2014/main" id="{5D17215E-1B35-4DF0-A712-4D3F661CA1AC}"/>
              </a:ext>
            </a:extLst>
          </p:cNvPr>
          <p:cNvSpPr txBox="1"/>
          <p:nvPr/>
        </p:nvSpPr>
        <p:spPr>
          <a:xfrm>
            <a:off x="8421444" y="374779"/>
            <a:ext cx="447016" cy="31675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Broker</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sp>
        <p:nvSpPr>
          <p:cNvPr id="71" name="TextBox 70">
            <a:extLst>
              <a:ext uri="{FF2B5EF4-FFF2-40B4-BE49-F238E27FC236}">
                <a16:creationId xmlns:a16="http://schemas.microsoft.com/office/drawing/2014/main" id="{3A0F0DC3-B681-47C1-AFC6-7D2E9995BBE0}"/>
              </a:ext>
            </a:extLst>
          </p:cNvPr>
          <p:cNvSpPr txBox="1"/>
          <p:nvPr/>
        </p:nvSpPr>
        <p:spPr>
          <a:xfrm>
            <a:off x="8852793" y="374779"/>
            <a:ext cx="447016" cy="204543"/>
          </a:xfrm>
          <a:prstGeom prst="rect">
            <a:avLst/>
          </a:prstGeom>
          <a:noFill/>
        </p:spPr>
        <p:txBody>
          <a:bodyPr wrap="square" rtlCol="0">
            <a:spAutoFit/>
          </a:bodyP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MA</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sp>
        <p:nvSpPr>
          <p:cNvPr id="37" name="TextBox 36">
            <a:extLst>
              <a:ext uri="{FF2B5EF4-FFF2-40B4-BE49-F238E27FC236}">
                <a16:creationId xmlns:a16="http://schemas.microsoft.com/office/drawing/2014/main" id="{E7FAD075-D4DE-4FF1-B9AF-261D559511FC}"/>
              </a:ext>
            </a:extLst>
          </p:cNvPr>
          <p:cNvSpPr txBox="1"/>
          <p:nvPr/>
        </p:nvSpPr>
        <p:spPr>
          <a:xfrm>
            <a:off x="2972995" y="2481182"/>
            <a:ext cx="1258694" cy="1214435"/>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srgbClr val="1E35BF"/>
                </a:solidFill>
                <a:effectLst/>
                <a:uLnTx/>
                <a:uFillTx/>
                <a:latin typeface="Arial"/>
                <a:ea typeface="+mn-ea"/>
                <a:cs typeface="+mn-cs"/>
              </a:rPr>
              <a:t>NB: the Contract Creator would be able to add non-Lloyd’s insurers when providing capacity details. The system would then validate that the lines add up to 100% at the point of data entry, before the contract is submitted for review</a:t>
            </a:r>
            <a:endParaRPr kumimoji="0" lang="en-GB" sz="729" b="0" i="0" u="none" strike="noStrike" kern="1200" cap="none" spc="0" normalizeH="0" baseline="0" noProof="0">
              <a:ln>
                <a:noFill/>
              </a:ln>
              <a:solidFill>
                <a:srgbClr val="1E35BF"/>
              </a:solidFill>
              <a:effectLst/>
              <a:uLnTx/>
              <a:uFillTx/>
              <a:latin typeface="Arial"/>
              <a:ea typeface="+mn-ea"/>
              <a:cs typeface="+mn-cs"/>
            </a:endParaRPr>
          </a:p>
        </p:txBody>
      </p:sp>
      <p:sp>
        <p:nvSpPr>
          <p:cNvPr id="44" name="TextBox 43">
            <a:extLst>
              <a:ext uri="{FF2B5EF4-FFF2-40B4-BE49-F238E27FC236}">
                <a16:creationId xmlns:a16="http://schemas.microsoft.com/office/drawing/2014/main" id="{95D7A7E4-FAE7-4E4F-9B3E-36085A9CBDC4}"/>
              </a:ext>
            </a:extLst>
          </p:cNvPr>
          <p:cNvSpPr txBox="1"/>
          <p:nvPr/>
        </p:nvSpPr>
        <p:spPr>
          <a:xfrm>
            <a:off x="1909286" y="5767636"/>
            <a:ext cx="8719754" cy="709681"/>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1003" b="0" i="0" u="none" strike="noStrike" kern="1200" cap="none" spc="0" normalizeH="0" baseline="0" noProof="0">
                <a:ln>
                  <a:noFill/>
                </a:ln>
                <a:solidFill>
                  <a:srgbClr val="1E35BF"/>
                </a:solidFill>
                <a:effectLst/>
                <a:uLnTx/>
                <a:uFillTx/>
                <a:latin typeface="Arial"/>
                <a:ea typeface="+mn-ea"/>
                <a:cs typeface="+mn-cs"/>
              </a:rPr>
              <a:t>The same workflow would be followed for creating endorsements on a registered binder for Release 1</a:t>
            </a:r>
          </a:p>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1003" b="0" i="0" u="none" strike="noStrike" kern="1200" cap="none" spc="0" normalizeH="0" baseline="0" noProof="0">
                <a:ln>
                  <a:noFill/>
                </a:ln>
                <a:solidFill>
                  <a:srgbClr val="1E35BF"/>
                </a:solidFill>
                <a:effectLst/>
                <a:uLnTx/>
                <a:uFillTx/>
                <a:latin typeface="Arial"/>
                <a:ea typeface="+mn-ea"/>
                <a:cs typeface="+mn-cs"/>
              </a:rPr>
              <a:t>Hybrid Coverholder roles will allow them to act as the contract creator in Release 1</a:t>
            </a:r>
          </a:p>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1003" b="0" i="0" u="none" strike="noStrike" kern="1200" cap="none" spc="0" normalizeH="0" baseline="0" noProof="0">
                <a:ln>
                  <a:noFill/>
                </a:ln>
                <a:solidFill>
                  <a:srgbClr val="1E35BF"/>
                </a:solidFill>
                <a:effectLst/>
                <a:uLnTx/>
                <a:uFillTx/>
                <a:latin typeface="Arial"/>
                <a:ea typeface="+mn-ea"/>
                <a:cs typeface="+mn-cs"/>
              </a:rPr>
              <a:t>Contracts created in a Broker’s own market system would be required to follow the DCM Registration process rather than Contract Builder for Release 1</a:t>
            </a:r>
          </a:p>
        </p:txBody>
      </p:sp>
      <p:grpSp>
        <p:nvGrpSpPr>
          <p:cNvPr id="41" name="Group 40">
            <a:extLst>
              <a:ext uri="{FF2B5EF4-FFF2-40B4-BE49-F238E27FC236}">
                <a16:creationId xmlns:a16="http://schemas.microsoft.com/office/drawing/2014/main" id="{73FF8183-8A57-42D4-8F5C-C847BA2146B8}"/>
              </a:ext>
            </a:extLst>
          </p:cNvPr>
          <p:cNvGrpSpPr/>
          <p:nvPr/>
        </p:nvGrpSpPr>
        <p:grpSpPr>
          <a:xfrm>
            <a:off x="4137283" y="3697215"/>
            <a:ext cx="247611" cy="422374"/>
            <a:chOff x="2967036" y="2217455"/>
            <a:chExt cx="1276350" cy="2091981"/>
          </a:xfrm>
        </p:grpSpPr>
        <p:sp>
          <p:nvSpPr>
            <p:cNvPr id="43" name="Oval 42">
              <a:extLst>
                <a:ext uri="{FF2B5EF4-FFF2-40B4-BE49-F238E27FC236}">
                  <a16:creationId xmlns:a16="http://schemas.microsoft.com/office/drawing/2014/main" id="{342223B8-C8B9-4B69-BF7C-6D09039A0682}"/>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45" name="Chord 44">
              <a:extLst>
                <a:ext uri="{FF2B5EF4-FFF2-40B4-BE49-F238E27FC236}">
                  <a16:creationId xmlns:a16="http://schemas.microsoft.com/office/drawing/2014/main" id="{E3DA3800-FCAC-4453-85BB-D7A0A27F3D28}"/>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46" name="Group 45">
            <a:extLst>
              <a:ext uri="{FF2B5EF4-FFF2-40B4-BE49-F238E27FC236}">
                <a16:creationId xmlns:a16="http://schemas.microsoft.com/office/drawing/2014/main" id="{28D9BCF0-92F8-4E4C-8C33-345345A60F05}"/>
              </a:ext>
            </a:extLst>
          </p:cNvPr>
          <p:cNvGrpSpPr/>
          <p:nvPr/>
        </p:nvGrpSpPr>
        <p:grpSpPr>
          <a:xfrm>
            <a:off x="6689259" y="3734504"/>
            <a:ext cx="247611" cy="422374"/>
            <a:chOff x="2967036" y="2217455"/>
            <a:chExt cx="1276350" cy="2091981"/>
          </a:xfrm>
        </p:grpSpPr>
        <p:sp>
          <p:nvSpPr>
            <p:cNvPr id="47" name="Oval 46">
              <a:extLst>
                <a:ext uri="{FF2B5EF4-FFF2-40B4-BE49-F238E27FC236}">
                  <a16:creationId xmlns:a16="http://schemas.microsoft.com/office/drawing/2014/main" id="{896FE681-7162-4B34-9586-48794E4FB5BB}"/>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48" name="Chord 47">
              <a:extLst>
                <a:ext uri="{FF2B5EF4-FFF2-40B4-BE49-F238E27FC236}">
                  <a16:creationId xmlns:a16="http://schemas.microsoft.com/office/drawing/2014/main" id="{28B0AC3E-4886-473F-8AE8-69F66D26A596}"/>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49" name="Group 48">
            <a:extLst>
              <a:ext uri="{FF2B5EF4-FFF2-40B4-BE49-F238E27FC236}">
                <a16:creationId xmlns:a16="http://schemas.microsoft.com/office/drawing/2014/main" id="{8B400C0E-B64E-4938-A619-B25D7B452FBA}"/>
              </a:ext>
            </a:extLst>
          </p:cNvPr>
          <p:cNvGrpSpPr/>
          <p:nvPr/>
        </p:nvGrpSpPr>
        <p:grpSpPr>
          <a:xfrm>
            <a:off x="9560673" y="3823518"/>
            <a:ext cx="247611" cy="422374"/>
            <a:chOff x="2967036" y="2217455"/>
            <a:chExt cx="1276350" cy="2091981"/>
          </a:xfrm>
        </p:grpSpPr>
        <p:sp>
          <p:nvSpPr>
            <p:cNvPr id="50" name="Oval 49">
              <a:extLst>
                <a:ext uri="{FF2B5EF4-FFF2-40B4-BE49-F238E27FC236}">
                  <a16:creationId xmlns:a16="http://schemas.microsoft.com/office/drawing/2014/main" id="{1B219B64-AF8F-4EEF-8F17-FBA2479B6940}"/>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51" name="Chord 50">
              <a:extLst>
                <a:ext uri="{FF2B5EF4-FFF2-40B4-BE49-F238E27FC236}">
                  <a16:creationId xmlns:a16="http://schemas.microsoft.com/office/drawing/2014/main" id="{4E10A440-83C1-4A89-9120-80FB33D7923A}"/>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Tree>
    <p:extLst>
      <p:ext uri="{BB962C8B-B14F-4D97-AF65-F5344CB8AC3E}">
        <p14:creationId xmlns:p14="http://schemas.microsoft.com/office/powerpoint/2010/main" val="2551445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3E6A-E9A5-44F2-97F1-7F88533E6ECA}"/>
              </a:ext>
            </a:extLst>
          </p:cNvPr>
          <p:cNvSpPr>
            <a:spLocks noGrp="1"/>
          </p:cNvSpPr>
          <p:nvPr>
            <p:ph type="title"/>
          </p:nvPr>
        </p:nvSpPr>
        <p:spPr/>
        <p:txBody>
          <a:bodyPr/>
          <a:lstStyle/>
          <a:p>
            <a:r>
              <a:rPr lang="en-US"/>
              <a:t>Release 1 – Review and update binder</a:t>
            </a:r>
            <a:endParaRPr lang="en-GB"/>
          </a:p>
        </p:txBody>
      </p:sp>
      <p:sp>
        <p:nvSpPr>
          <p:cNvPr id="3" name="Footer Placeholder 2">
            <a:extLst>
              <a:ext uri="{FF2B5EF4-FFF2-40B4-BE49-F238E27FC236}">
                <a16:creationId xmlns:a16="http://schemas.microsoft.com/office/drawing/2014/main" id="{E3D17A39-68CE-4512-8806-8495B47154A7}"/>
              </a:ext>
            </a:extLst>
          </p:cNvPr>
          <p:cNvSpPr>
            <a:spLocks noGrp="1"/>
          </p:cNvSpPr>
          <p:nvPr>
            <p:ph type="ftr" sz="quarter" idx="11"/>
          </p:nvPr>
        </p:nvSpPr>
        <p:spPr/>
        <p:txBody>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GB" sz="819" b="0" i="0" u="none" strike="noStrike" kern="1200" cap="none" spc="0" normalizeH="0" baseline="0" noProof="0">
                <a:ln>
                  <a:noFill/>
                </a:ln>
                <a:solidFill>
                  <a:srgbClr val="1E35BF"/>
                </a:solidFill>
                <a:effectLst/>
                <a:uLnTx/>
                <a:uFillTx/>
                <a:latin typeface="Arial"/>
                <a:ea typeface="+mn-ea"/>
                <a:cs typeface="+mn-cs"/>
              </a:rPr>
              <a:t>© Lloyd’s</a:t>
            </a:r>
          </a:p>
        </p:txBody>
      </p:sp>
      <p:sp>
        <p:nvSpPr>
          <p:cNvPr id="4" name="Text Placeholder 3">
            <a:extLst>
              <a:ext uri="{FF2B5EF4-FFF2-40B4-BE49-F238E27FC236}">
                <a16:creationId xmlns:a16="http://schemas.microsoft.com/office/drawing/2014/main" id="{D4CEB4E9-AAC8-4CA9-9AB3-1B7422D6462B}"/>
              </a:ext>
            </a:extLst>
          </p:cNvPr>
          <p:cNvSpPr>
            <a:spLocks noGrp="1"/>
          </p:cNvSpPr>
          <p:nvPr>
            <p:ph type="body" sz="quarter" idx="13"/>
          </p:nvPr>
        </p:nvSpPr>
        <p:spPr/>
        <p:txBody>
          <a:bodyPr/>
          <a:lstStyle/>
          <a:p>
            <a:r>
              <a:rPr lang="en-GB"/>
              <a:t>Contract Manager </a:t>
            </a:r>
          </a:p>
        </p:txBody>
      </p:sp>
      <p:sp>
        <p:nvSpPr>
          <p:cNvPr id="28" name="Rectangle: Rounded Corners 27">
            <a:extLst>
              <a:ext uri="{FF2B5EF4-FFF2-40B4-BE49-F238E27FC236}">
                <a16:creationId xmlns:a16="http://schemas.microsoft.com/office/drawing/2014/main" id="{A97BD123-3026-4FC7-8417-8EEC7C13B599}"/>
              </a:ext>
            </a:extLst>
          </p:cNvPr>
          <p:cNvSpPr/>
          <p:nvPr/>
        </p:nvSpPr>
        <p:spPr>
          <a:xfrm>
            <a:off x="2884609" y="3806791"/>
            <a:ext cx="1258693" cy="779554"/>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GB" sz="911" b="0" i="0" u="none" strike="noStrike" kern="1200" cap="none" spc="0" normalizeH="0" baseline="0" noProof="0">
                <a:ln>
                  <a:noFill/>
                </a:ln>
                <a:solidFill>
                  <a:prstClr val="black"/>
                </a:solidFill>
                <a:effectLst/>
                <a:uLnTx/>
                <a:uFillTx/>
                <a:latin typeface="Arial"/>
                <a:ea typeface="+mn-ea"/>
                <a:cs typeface="+mn-cs"/>
              </a:rPr>
              <a:t>4. Section lead(s) receive contract to review</a:t>
            </a:r>
          </a:p>
        </p:txBody>
      </p:sp>
      <p:sp>
        <p:nvSpPr>
          <p:cNvPr id="29" name="Rectangle: Rounded Corners 28">
            <a:extLst>
              <a:ext uri="{FF2B5EF4-FFF2-40B4-BE49-F238E27FC236}">
                <a16:creationId xmlns:a16="http://schemas.microsoft.com/office/drawing/2014/main" id="{EC8597C5-391B-4B86-A1C4-77AD7AC08BB9}"/>
              </a:ext>
            </a:extLst>
          </p:cNvPr>
          <p:cNvSpPr/>
          <p:nvPr/>
        </p:nvSpPr>
        <p:spPr>
          <a:xfrm>
            <a:off x="4846915" y="3864478"/>
            <a:ext cx="1351775" cy="775960"/>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4a. Section lead(s) return to contract creator with comments for changes to be made</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30" name="Arrow: Down 29">
            <a:extLst>
              <a:ext uri="{FF2B5EF4-FFF2-40B4-BE49-F238E27FC236}">
                <a16:creationId xmlns:a16="http://schemas.microsoft.com/office/drawing/2014/main" id="{F1C6BCB4-EB62-44BD-92DC-F0E75A125E3C}"/>
              </a:ext>
            </a:extLst>
          </p:cNvPr>
          <p:cNvSpPr/>
          <p:nvPr/>
        </p:nvSpPr>
        <p:spPr>
          <a:xfrm rot="18716510">
            <a:off x="4366953" y="4533235"/>
            <a:ext cx="245045" cy="714670"/>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31" name="Arrow: Down 30">
            <a:extLst>
              <a:ext uri="{FF2B5EF4-FFF2-40B4-BE49-F238E27FC236}">
                <a16:creationId xmlns:a16="http://schemas.microsoft.com/office/drawing/2014/main" id="{77C14A79-A686-4599-B1A7-CB5E8A96FEF7}"/>
              </a:ext>
            </a:extLst>
          </p:cNvPr>
          <p:cNvSpPr/>
          <p:nvPr/>
        </p:nvSpPr>
        <p:spPr>
          <a:xfrm rot="16200000">
            <a:off x="4369018" y="3903540"/>
            <a:ext cx="245045" cy="591158"/>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32" name="Rectangle: Rounded Corners 31">
            <a:extLst>
              <a:ext uri="{FF2B5EF4-FFF2-40B4-BE49-F238E27FC236}">
                <a16:creationId xmlns:a16="http://schemas.microsoft.com/office/drawing/2014/main" id="{659F1936-C4DB-4B80-9F81-537E7B54801C}"/>
              </a:ext>
            </a:extLst>
          </p:cNvPr>
          <p:cNvSpPr/>
          <p:nvPr/>
        </p:nvSpPr>
        <p:spPr>
          <a:xfrm>
            <a:off x="4846915" y="4968183"/>
            <a:ext cx="1351775" cy="779554"/>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4b. Section lead(s) approve of the contract review task</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34" name="Rectangle: Rounded Corners 33">
            <a:extLst>
              <a:ext uri="{FF2B5EF4-FFF2-40B4-BE49-F238E27FC236}">
                <a16:creationId xmlns:a16="http://schemas.microsoft.com/office/drawing/2014/main" id="{11B21804-5B4B-4373-A8E3-98C2580E51CE}"/>
              </a:ext>
            </a:extLst>
          </p:cNvPr>
          <p:cNvSpPr/>
          <p:nvPr/>
        </p:nvSpPr>
        <p:spPr>
          <a:xfrm>
            <a:off x="7477879" y="2392464"/>
            <a:ext cx="1352755" cy="866973"/>
          </a:xfrm>
          <a:prstGeom prst="roundRect">
            <a:avLst/>
          </a:prstGeom>
          <a:solidFill>
            <a:schemeClr val="tx2">
              <a:lumMod val="40000"/>
              <a:lumOff val="6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3. Validations against contract fields and automatic flagging of coverholder permissions</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35" name="TextBox 34">
            <a:extLst>
              <a:ext uri="{FF2B5EF4-FFF2-40B4-BE49-F238E27FC236}">
                <a16:creationId xmlns:a16="http://schemas.microsoft.com/office/drawing/2014/main" id="{D3A16852-53BC-4DFA-A6CE-F16AF5B1DC16}"/>
              </a:ext>
            </a:extLst>
          </p:cNvPr>
          <p:cNvSpPr txBox="1"/>
          <p:nvPr/>
        </p:nvSpPr>
        <p:spPr>
          <a:xfrm>
            <a:off x="7477879" y="2014816"/>
            <a:ext cx="1352755" cy="428964"/>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srgbClr val="1E35BF"/>
                </a:solidFill>
                <a:effectLst/>
                <a:uLnTx/>
                <a:uFillTx/>
                <a:latin typeface="Arial"/>
                <a:ea typeface="+mn-ea"/>
                <a:cs typeface="+mn-cs"/>
              </a:rPr>
              <a:t>NB: contract has not been sent for review when validations are run</a:t>
            </a:r>
            <a:endParaRPr kumimoji="0" lang="en-GB" sz="729" b="0" i="0" u="none" strike="noStrike" kern="1200" cap="none" spc="0" normalizeH="0" baseline="0" noProof="0">
              <a:ln>
                <a:noFill/>
              </a:ln>
              <a:solidFill>
                <a:srgbClr val="1E35BF"/>
              </a:solidFill>
              <a:effectLst/>
              <a:uLnTx/>
              <a:uFillTx/>
              <a:latin typeface="Arial"/>
              <a:ea typeface="+mn-ea"/>
              <a:cs typeface="+mn-cs"/>
            </a:endParaRPr>
          </a:p>
        </p:txBody>
      </p:sp>
      <p:sp>
        <p:nvSpPr>
          <p:cNvPr id="38" name="Arrow: Down 37">
            <a:extLst>
              <a:ext uri="{FF2B5EF4-FFF2-40B4-BE49-F238E27FC236}">
                <a16:creationId xmlns:a16="http://schemas.microsoft.com/office/drawing/2014/main" id="{193F7E65-E709-492F-A046-960076B6B10C}"/>
              </a:ext>
            </a:extLst>
          </p:cNvPr>
          <p:cNvSpPr/>
          <p:nvPr/>
        </p:nvSpPr>
        <p:spPr>
          <a:xfrm rot="12482981">
            <a:off x="7516414" y="3246148"/>
            <a:ext cx="245045" cy="609335"/>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39" name="Arrow: Down 38">
            <a:extLst>
              <a:ext uri="{FF2B5EF4-FFF2-40B4-BE49-F238E27FC236}">
                <a16:creationId xmlns:a16="http://schemas.microsoft.com/office/drawing/2014/main" id="{C1472C14-61C8-4DA5-81BC-1D5F7B47ADFC}"/>
              </a:ext>
            </a:extLst>
          </p:cNvPr>
          <p:cNvSpPr/>
          <p:nvPr/>
        </p:nvSpPr>
        <p:spPr>
          <a:xfrm rot="19520167">
            <a:off x="8630297" y="3229089"/>
            <a:ext cx="245045" cy="703859"/>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41" name="TextBox 40">
            <a:extLst>
              <a:ext uri="{FF2B5EF4-FFF2-40B4-BE49-F238E27FC236}">
                <a16:creationId xmlns:a16="http://schemas.microsoft.com/office/drawing/2014/main" id="{04E07596-F181-498D-9379-4F499DD171A8}"/>
              </a:ext>
            </a:extLst>
          </p:cNvPr>
          <p:cNvSpPr txBox="1"/>
          <p:nvPr/>
        </p:nvSpPr>
        <p:spPr>
          <a:xfrm>
            <a:off x="1908828" y="6081713"/>
            <a:ext cx="8552573" cy="246671"/>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1003" b="0" i="0" u="none" strike="noStrike" kern="1200" cap="none" spc="0" normalizeH="0" baseline="0" noProof="0">
                <a:ln>
                  <a:noFill/>
                </a:ln>
                <a:solidFill>
                  <a:srgbClr val="1E35BF"/>
                </a:solidFill>
                <a:effectLst/>
                <a:uLnTx/>
                <a:uFillTx/>
                <a:latin typeface="Arial"/>
                <a:ea typeface="+mn-ea"/>
                <a:cs typeface="+mn-cs"/>
              </a:rPr>
              <a:t>The same workflow would be followed for reviewing endorsements for Release 1</a:t>
            </a:r>
          </a:p>
        </p:txBody>
      </p:sp>
      <p:sp>
        <p:nvSpPr>
          <p:cNvPr id="44" name="Arrow: Chevron 43">
            <a:extLst>
              <a:ext uri="{FF2B5EF4-FFF2-40B4-BE49-F238E27FC236}">
                <a16:creationId xmlns:a16="http://schemas.microsoft.com/office/drawing/2014/main" id="{C7686027-8E6A-4582-A436-902E073A5E8C}"/>
              </a:ext>
            </a:extLst>
          </p:cNvPr>
          <p:cNvSpPr/>
          <p:nvPr/>
        </p:nvSpPr>
        <p:spPr>
          <a:xfrm>
            <a:off x="3248724" y="1548787"/>
            <a:ext cx="2936390" cy="422374"/>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white"/>
                </a:solidFill>
                <a:effectLst/>
                <a:uLnTx/>
                <a:uFillTx/>
                <a:latin typeface="Arial"/>
                <a:ea typeface="+mn-ea"/>
                <a:cs typeface="+mn-cs"/>
              </a:rPr>
              <a:t>3. Validations are run</a:t>
            </a:r>
            <a:endParaRPr kumimoji="0" lang="en-GB" sz="911" b="0" i="0" u="none" strike="noStrike" kern="1200" cap="none" spc="0" normalizeH="0" baseline="0" noProof="0" err="1">
              <a:ln>
                <a:noFill/>
              </a:ln>
              <a:solidFill>
                <a:prstClr val="white"/>
              </a:solidFill>
              <a:effectLst/>
              <a:uLnTx/>
              <a:uFillTx/>
              <a:latin typeface="Arial"/>
              <a:ea typeface="+mn-ea"/>
              <a:cs typeface="+mn-cs"/>
            </a:endParaRPr>
          </a:p>
        </p:txBody>
      </p:sp>
      <p:sp>
        <p:nvSpPr>
          <p:cNvPr id="45" name="Arrow: Chevron 44">
            <a:extLst>
              <a:ext uri="{FF2B5EF4-FFF2-40B4-BE49-F238E27FC236}">
                <a16:creationId xmlns:a16="http://schemas.microsoft.com/office/drawing/2014/main" id="{AE243A94-A38C-498F-85CD-1F5C1C606D4E}"/>
              </a:ext>
            </a:extLst>
          </p:cNvPr>
          <p:cNvSpPr/>
          <p:nvPr/>
        </p:nvSpPr>
        <p:spPr>
          <a:xfrm>
            <a:off x="6117367" y="1548787"/>
            <a:ext cx="2936390" cy="422374"/>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white"/>
                </a:solidFill>
                <a:effectLst/>
                <a:uLnTx/>
                <a:uFillTx/>
                <a:latin typeface="Arial"/>
                <a:ea typeface="+mn-ea"/>
                <a:cs typeface="+mn-cs"/>
              </a:rPr>
              <a:t>4. With contract reviewers to approve / return</a:t>
            </a:r>
            <a:endParaRPr kumimoji="0" lang="en-GB" sz="911" b="0" i="0" u="none" strike="noStrike" kern="1200" cap="none" spc="0" normalizeH="0" baseline="0" noProof="0" err="1">
              <a:ln>
                <a:noFill/>
              </a:ln>
              <a:solidFill>
                <a:prstClr val="white"/>
              </a:solidFill>
              <a:effectLst/>
              <a:uLnTx/>
              <a:uFillTx/>
              <a:latin typeface="Arial"/>
              <a:ea typeface="+mn-ea"/>
              <a:cs typeface="+mn-cs"/>
            </a:endParaRPr>
          </a:p>
        </p:txBody>
      </p:sp>
      <p:cxnSp>
        <p:nvCxnSpPr>
          <p:cNvPr id="49" name="Straight Connector 48">
            <a:extLst>
              <a:ext uri="{FF2B5EF4-FFF2-40B4-BE49-F238E27FC236}">
                <a16:creationId xmlns:a16="http://schemas.microsoft.com/office/drawing/2014/main" id="{B920C275-4500-4647-B88A-75B905CC457C}"/>
              </a:ext>
            </a:extLst>
          </p:cNvPr>
          <p:cNvCxnSpPr>
            <a:cxnSpLocks/>
          </p:cNvCxnSpPr>
          <p:nvPr/>
        </p:nvCxnSpPr>
        <p:spPr>
          <a:xfrm>
            <a:off x="1801963" y="3680739"/>
            <a:ext cx="8719756" cy="0"/>
          </a:xfrm>
          <a:prstGeom prst="line">
            <a:avLst/>
          </a:prstGeom>
          <a:ln w="19050">
            <a:solidFill>
              <a:schemeClr val="tx2">
                <a:lumMod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E4D802A4-C3CF-4800-A9E4-231B4B936F7A}"/>
              </a:ext>
            </a:extLst>
          </p:cNvPr>
          <p:cNvCxnSpPr>
            <a:cxnSpLocks/>
          </p:cNvCxnSpPr>
          <p:nvPr/>
        </p:nvCxnSpPr>
        <p:spPr>
          <a:xfrm>
            <a:off x="2734079" y="2434769"/>
            <a:ext cx="0" cy="2856729"/>
          </a:xfrm>
          <a:prstGeom prst="line">
            <a:avLst/>
          </a:prstGeom>
          <a:ln w="19050">
            <a:solidFill>
              <a:schemeClr val="tx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1" name="Group 50">
            <a:extLst>
              <a:ext uri="{FF2B5EF4-FFF2-40B4-BE49-F238E27FC236}">
                <a16:creationId xmlns:a16="http://schemas.microsoft.com/office/drawing/2014/main" id="{AF30BAE1-081D-43F8-B77F-7BA6DCED3820}"/>
              </a:ext>
            </a:extLst>
          </p:cNvPr>
          <p:cNvGrpSpPr/>
          <p:nvPr/>
        </p:nvGrpSpPr>
        <p:grpSpPr>
          <a:xfrm>
            <a:off x="1912024" y="3901595"/>
            <a:ext cx="247611" cy="422374"/>
            <a:chOff x="2967036" y="2217455"/>
            <a:chExt cx="1276350" cy="2091981"/>
          </a:xfrm>
        </p:grpSpPr>
        <p:sp>
          <p:nvSpPr>
            <p:cNvPr id="52" name="Oval 51">
              <a:extLst>
                <a:ext uri="{FF2B5EF4-FFF2-40B4-BE49-F238E27FC236}">
                  <a16:creationId xmlns:a16="http://schemas.microsoft.com/office/drawing/2014/main" id="{4C09E5F7-63E2-46C2-9592-5A7D1F832149}"/>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53" name="Chord 52">
              <a:extLst>
                <a:ext uri="{FF2B5EF4-FFF2-40B4-BE49-F238E27FC236}">
                  <a16:creationId xmlns:a16="http://schemas.microsoft.com/office/drawing/2014/main" id="{9B8EB2F1-9A84-4A4D-B74D-FA22E8D68181}"/>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pic>
        <p:nvPicPr>
          <p:cNvPr id="54" name="Picture 4" descr="Computer, desktop, laptop, mac, monitor, pc, screen icon">
            <a:extLst>
              <a:ext uri="{FF2B5EF4-FFF2-40B4-BE49-F238E27FC236}">
                <a16:creationId xmlns:a16="http://schemas.microsoft.com/office/drawing/2014/main" id="{DF27E258-D10B-4E3F-8172-2FCB9667A1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4931" y="2489071"/>
            <a:ext cx="530125" cy="530125"/>
          </a:xfrm>
          <a:prstGeom prst="rect">
            <a:avLst/>
          </a:prstGeom>
          <a:noFill/>
          <a:extLst>
            <a:ext uri="{909E8E84-426E-40DD-AFC4-6F175D3DCCD1}">
              <a14:hiddenFill xmlns:a14="http://schemas.microsoft.com/office/drawing/2010/main">
                <a:solidFill>
                  <a:srgbClr val="FFFFFF"/>
                </a:solidFill>
              </a14:hiddenFill>
            </a:ext>
          </a:extLst>
        </p:spPr>
      </p:pic>
      <p:grpSp>
        <p:nvGrpSpPr>
          <p:cNvPr id="55" name="Group 54">
            <a:extLst>
              <a:ext uri="{FF2B5EF4-FFF2-40B4-BE49-F238E27FC236}">
                <a16:creationId xmlns:a16="http://schemas.microsoft.com/office/drawing/2014/main" id="{82CFE66E-044F-4832-82BB-8AB31C17C85A}"/>
              </a:ext>
            </a:extLst>
          </p:cNvPr>
          <p:cNvGrpSpPr/>
          <p:nvPr/>
        </p:nvGrpSpPr>
        <p:grpSpPr>
          <a:xfrm>
            <a:off x="2207192" y="3905646"/>
            <a:ext cx="247611" cy="422374"/>
            <a:chOff x="2967036" y="2217455"/>
            <a:chExt cx="1276350" cy="2091981"/>
          </a:xfrm>
          <a:solidFill>
            <a:schemeClr val="accent1"/>
          </a:solidFill>
        </p:grpSpPr>
        <p:sp>
          <p:nvSpPr>
            <p:cNvPr id="56" name="Oval 55">
              <a:extLst>
                <a:ext uri="{FF2B5EF4-FFF2-40B4-BE49-F238E27FC236}">
                  <a16:creationId xmlns:a16="http://schemas.microsoft.com/office/drawing/2014/main" id="{71360E9F-B736-4814-9D85-DF58CEA7EE30}"/>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57" name="Chord 56">
              <a:extLst>
                <a:ext uri="{FF2B5EF4-FFF2-40B4-BE49-F238E27FC236}">
                  <a16:creationId xmlns:a16="http://schemas.microsoft.com/office/drawing/2014/main" id="{F12FEB5F-4607-47EB-8191-FD1BA2CFAE10}"/>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
        <p:nvSpPr>
          <p:cNvPr id="58" name="Rectangle: Rounded Corners 57">
            <a:extLst>
              <a:ext uri="{FF2B5EF4-FFF2-40B4-BE49-F238E27FC236}">
                <a16:creationId xmlns:a16="http://schemas.microsoft.com/office/drawing/2014/main" id="{D5C2DAC8-8E15-45E5-8A4F-03FE57D4C642}"/>
              </a:ext>
            </a:extLst>
          </p:cNvPr>
          <p:cNvSpPr/>
          <p:nvPr/>
        </p:nvSpPr>
        <p:spPr>
          <a:xfrm>
            <a:off x="6918056" y="3866291"/>
            <a:ext cx="1351775" cy="775960"/>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4a.1. Contract creator makes changes and re-submits to the section lead(s) to review</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59" name="Rectangle: Rounded Corners 58">
            <a:extLst>
              <a:ext uri="{FF2B5EF4-FFF2-40B4-BE49-F238E27FC236}">
                <a16:creationId xmlns:a16="http://schemas.microsoft.com/office/drawing/2014/main" id="{C66EB191-7EB5-4E0E-8B36-9B109635B96B}"/>
              </a:ext>
            </a:extLst>
          </p:cNvPr>
          <p:cNvSpPr/>
          <p:nvPr/>
        </p:nvSpPr>
        <p:spPr>
          <a:xfrm>
            <a:off x="8890323" y="3859377"/>
            <a:ext cx="1351775" cy="775960"/>
          </a:xfrm>
          <a:prstGeom prst="roundRect">
            <a:avLst/>
          </a:prstGeom>
          <a:solidFill>
            <a:schemeClr val="bg1">
              <a:lumMod val="8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911" b="0" i="0" u="none" strike="noStrike" kern="1200" cap="none" spc="0" normalizeH="0" baseline="0" noProof="0">
                <a:ln>
                  <a:noFill/>
                </a:ln>
                <a:solidFill>
                  <a:prstClr val="black"/>
                </a:solidFill>
                <a:effectLst/>
                <a:uLnTx/>
                <a:uFillTx/>
                <a:latin typeface="Arial"/>
                <a:ea typeface="+mn-ea"/>
                <a:cs typeface="+mn-cs"/>
              </a:rPr>
              <a:t>4a.3. Correct contract fields as per validation outcomes and contract can now be sent for re-review</a:t>
            </a:r>
            <a:endParaRPr kumimoji="0" lang="en-GB" sz="911" b="0" i="0" u="none" strike="noStrike" kern="1200" cap="none" spc="0" normalizeH="0" baseline="0" noProof="0" err="1">
              <a:ln>
                <a:noFill/>
              </a:ln>
              <a:solidFill>
                <a:prstClr val="black"/>
              </a:solidFill>
              <a:effectLst/>
              <a:uLnTx/>
              <a:uFillTx/>
              <a:latin typeface="Arial"/>
              <a:ea typeface="+mn-ea"/>
              <a:cs typeface="+mn-cs"/>
            </a:endParaRPr>
          </a:p>
        </p:txBody>
      </p:sp>
      <p:sp>
        <p:nvSpPr>
          <p:cNvPr id="60" name="Arrow: Down 59">
            <a:extLst>
              <a:ext uri="{FF2B5EF4-FFF2-40B4-BE49-F238E27FC236}">
                <a16:creationId xmlns:a16="http://schemas.microsoft.com/office/drawing/2014/main" id="{82FC9ACB-6C85-4B61-B894-94EB989D2DC9}"/>
              </a:ext>
            </a:extLst>
          </p:cNvPr>
          <p:cNvSpPr/>
          <p:nvPr/>
        </p:nvSpPr>
        <p:spPr>
          <a:xfrm rot="16200000">
            <a:off x="6434165" y="3899540"/>
            <a:ext cx="245045" cy="591158"/>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pic>
        <p:nvPicPr>
          <p:cNvPr id="40" name="Picture 4" descr="Computer, desktop, laptop, mac, monitor, pc, screen icon">
            <a:extLst>
              <a:ext uri="{FF2B5EF4-FFF2-40B4-BE49-F238E27FC236}">
                <a16:creationId xmlns:a16="http://schemas.microsoft.com/office/drawing/2014/main" id="{BE784421-8BDB-4B17-AE3F-90265AFEA6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0927" y="4571"/>
            <a:ext cx="530125" cy="530125"/>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a:extLst>
              <a:ext uri="{FF2B5EF4-FFF2-40B4-BE49-F238E27FC236}">
                <a16:creationId xmlns:a16="http://schemas.microsoft.com/office/drawing/2014/main" id="{15EE38E1-DCFD-4294-A803-2B1D1CDC7C87}"/>
              </a:ext>
            </a:extLst>
          </p:cNvPr>
          <p:cNvSpPr txBox="1"/>
          <p:nvPr/>
        </p:nvSpPr>
        <p:spPr>
          <a:xfrm>
            <a:off x="7977089" y="86574"/>
            <a:ext cx="410792" cy="20454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DCM</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grpSp>
        <p:nvGrpSpPr>
          <p:cNvPr id="43" name="Group 42">
            <a:extLst>
              <a:ext uri="{FF2B5EF4-FFF2-40B4-BE49-F238E27FC236}">
                <a16:creationId xmlns:a16="http://schemas.microsoft.com/office/drawing/2014/main" id="{BF07F22D-05F1-42E2-A432-3D63A04A94DB}"/>
              </a:ext>
            </a:extLst>
          </p:cNvPr>
          <p:cNvGrpSpPr/>
          <p:nvPr/>
        </p:nvGrpSpPr>
        <p:grpSpPr>
          <a:xfrm>
            <a:off x="8516549" y="58174"/>
            <a:ext cx="247611" cy="422374"/>
            <a:chOff x="2967036" y="2217455"/>
            <a:chExt cx="1276350" cy="2091981"/>
          </a:xfrm>
        </p:grpSpPr>
        <p:sp>
          <p:nvSpPr>
            <p:cNvPr id="46" name="Oval 45">
              <a:extLst>
                <a:ext uri="{FF2B5EF4-FFF2-40B4-BE49-F238E27FC236}">
                  <a16:creationId xmlns:a16="http://schemas.microsoft.com/office/drawing/2014/main" id="{E03F95B0-4032-4A9F-A8F3-55DFD9FBEC27}"/>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47" name="Chord 46">
              <a:extLst>
                <a:ext uri="{FF2B5EF4-FFF2-40B4-BE49-F238E27FC236}">
                  <a16:creationId xmlns:a16="http://schemas.microsoft.com/office/drawing/2014/main" id="{4BBA7DBF-9D87-4824-B59C-A44849430608}"/>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48" name="Group 47">
            <a:extLst>
              <a:ext uri="{FF2B5EF4-FFF2-40B4-BE49-F238E27FC236}">
                <a16:creationId xmlns:a16="http://schemas.microsoft.com/office/drawing/2014/main" id="{D4E6E367-685E-4B30-8FA7-8031138EE307}"/>
              </a:ext>
            </a:extLst>
          </p:cNvPr>
          <p:cNvGrpSpPr/>
          <p:nvPr/>
        </p:nvGrpSpPr>
        <p:grpSpPr>
          <a:xfrm>
            <a:off x="8949216" y="62225"/>
            <a:ext cx="247611" cy="422374"/>
            <a:chOff x="2967036" y="2217455"/>
            <a:chExt cx="1276350" cy="2091981"/>
          </a:xfrm>
          <a:solidFill>
            <a:schemeClr val="accent1"/>
          </a:solidFill>
        </p:grpSpPr>
        <p:sp>
          <p:nvSpPr>
            <p:cNvPr id="61" name="Oval 60">
              <a:extLst>
                <a:ext uri="{FF2B5EF4-FFF2-40B4-BE49-F238E27FC236}">
                  <a16:creationId xmlns:a16="http://schemas.microsoft.com/office/drawing/2014/main" id="{E7CF4428-3E23-411A-BD28-269506ECA3B7}"/>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2" name="Chord 61">
              <a:extLst>
                <a:ext uri="{FF2B5EF4-FFF2-40B4-BE49-F238E27FC236}">
                  <a16:creationId xmlns:a16="http://schemas.microsoft.com/office/drawing/2014/main" id="{CF577C85-2FE2-4E0B-946C-3FDB6BE2070C}"/>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
        <p:nvSpPr>
          <p:cNvPr id="63" name="TextBox 62">
            <a:extLst>
              <a:ext uri="{FF2B5EF4-FFF2-40B4-BE49-F238E27FC236}">
                <a16:creationId xmlns:a16="http://schemas.microsoft.com/office/drawing/2014/main" id="{5576828F-2631-4DC9-B3D1-44992E23A9DE}"/>
              </a:ext>
            </a:extLst>
          </p:cNvPr>
          <p:cNvSpPr txBox="1"/>
          <p:nvPr/>
        </p:nvSpPr>
        <p:spPr>
          <a:xfrm>
            <a:off x="8421444" y="374779"/>
            <a:ext cx="447016" cy="316753"/>
          </a:xfrm>
          <a:prstGeom prst="rect">
            <a:avLst/>
          </a:prstGeom>
          <a:noFill/>
        </p:spPr>
        <p:txBody>
          <a:bodyPr wrap="square" rtlCol="0">
            <a:spAutoFit/>
          </a:bodyPr>
          <a:lstStyle/>
          <a:p>
            <a:pPr marL="0" marR="0" lvl="0" indent="0" algn="l"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Broker</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sp>
        <p:nvSpPr>
          <p:cNvPr id="64" name="TextBox 63">
            <a:extLst>
              <a:ext uri="{FF2B5EF4-FFF2-40B4-BE49-F238E27FC236}">
                <a16:creationId xmlns:a16="http://schemas.microsoft.com/office/drawing/2014/main" id="{0CDA5734-65A3-4143-85BF-59F65DD3D0AF}"/>
              </a:ext>
            </a:extLst>
          </p:cNvPr>
          <p:cNvSpPr txBox="1"/>
          <p:nvPr/>
        </p:nvSpPr>
        <p:spPr>
          <a:xfrm>
            <a:off x="8852793" y="374779"/>
            <a:ext cx="447016" cy="204543"/>
          </a:xfrm>
          <a:prstGeom prst="rect">
            <a:avLst/>
          </a:prstGeom>
          <a:noFill/>
        </p:spPr>
        <p:txBody>
          <a:bodyPr wrap="square" rtlCol="0">
            <a:spAutoFit/>
          </a:bodyPr>
          <a:lstStyle/>
          <a:p>
            <a:pPr marL="0" marR="0" lvl="0" indent="0" algn="ctr" defTabSz="833384" rtl="0" eaLnBrk="1" fontAlgn="auto" latinLnBrk="0" hangingPunct="1">
              <a:lnSpc>
                <a:spcPct val="100000"/>
              </a:lnSpc>
              <a:spcBef>
                <a:spcPts val="0"/>
              </a:spcBef>
              <a:spcAft>
                <a:spcPts val="0"/>
              </a:spcAft>
              <a:buClrTx/>
              <a:buSzTx/>
              <a:buFontTx/>
              <a:buNone/>
              <a:tabLst/>
              <a:defRPr/>
            </a:pPr>
            <a:r>
              <a:rPr kumimoji="0" lang="en-US" sz="729" b="0" i="0" u="none" strike="noStrike" kern="1200" cap="none" spc="0" normalizeH="0" baseline="0" noProof="0">
                <a:ln>
                  <a:noFill/>
                </a:ln>
                <a:solidFill>
                  <a:prstClr val="black"/>
                </a:solidFill>
                <a:effectLst/>
                <a:uLnTx/>
                <a:uFillTx/>
                <a:latin typeface="Arial"/>
                <a:ea typeface="+mn-ea"/>
                <a:cs typeface="+mn-cs"/>
              </a:rPr>
              <a:t>MA</a:t>
            </a:r>
            <a:endParaRPr kumimoji="0" lang="en-GB" sz="729" b="0" i="0" u="none" strike="noStrike" kern="1200" cap="none" spc="0" normalizeH="0" baseline="0" noProof="0">
              <a:ln>
                <a:noFill/>
              </a:ln>
              <a:solidFill>
                <a:prstClr val="black"/>
              </a:solidFill>
              <a:effectLst/>
              <a:uLnTx/>
              <a:uFillTx/>
              <a:latin typeface="Arial"/>
              <a:ea typeface="+mn-ea"/>
              <a:cs typeface="+mn-cs"/>
            </a:endParaRPr>
          </a:p>
        </p:txBody>
      </p:sp>
      <p:grpSp>
        <p:nvGrpSpPr>
          <p:cNvPr id="65" name="Group 64">
            <a:extLst>
              <a:ext uri="{FF2B5EF4-FFF2-40B4-BE49-F238E27FC236}">
                <a16:creationId xmlns:a16="http://schemas.microsoft.com/office/drawing/2014/main" id="{FDC66540-AFA7-42DE-882D-55EB9131644D}"/>
              </a:ext>
            </a:extLst>
          </p:cNvPr>
          <p:cNvGrpSpPr/>
          <p:nvPr/>
        </p:nvGrpSpPr>
        <p:grpSpPr>
          <a:xfrm>
            <a:off x="4046525" y="3690331"/>
            <a:ext cx="247611" cy="422374"/>
            <a:chOff x="2967036" y="2217455"/>
            <a:chExt cx="1276350" cy="2091981"/>
          </a:xfrm>
          <a:solidFill>
            <a:schemeClr val="accent1"/>
          </a:solidFill>
        </p:grpSpPr>
        <p:sp>
          <p:nvSpPr>
            <p:cNvPr id="66" name="Oval 65">
              <a:extLst>
                <a:ext uri="{FF2B5EF4-FFF2-40B4-BE49-F238E27FC236}">
                  <a16:creationId xmlns:a16="http://schemas.microsoft.com/office/drawing/2014/main" id="{B1B72FA6-A180-498C-9B98-DB4DCFC6C6E1}"/>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67" name="Chord 66">
              <a:extLst>
                <a:ext uri="{FF2B5EF4-FFF2-40B4-BE49-F238E27FC236}">
                  <a16:creationId xmlns:a16="http://schemas.microsoft.com/office/drawing/2014/main" id="{55AE4F54-B84C-4446-BE6F-759FC6D66193}"/>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68" name="Group 67">
            <a:extLst>
              <a:ext uri="{FF2B5EF4-FFF2-40B4-BE49-F238E27FC236}">
                <a16:creationId xmlns:a16="http://schemas.microsoft.com/office/drawing/2014/main" id="{A39A0661-C8B5-4409-A0DF-542EDADFBB90}"/>
              </a:ext>
            </a:extLst>
          </p:cNvPr>
          <p:cNvGrpSpPr/>
          <p:nvPr/>
        </p:nvGrpSpPr>
        <p:grpSpPr>
          <a:xfrm>
            <a:off x="6086292" y="3691218"/>
            <a:ext cx="247611" cy="422374"/>
            <a:chOff x="2967036" y="2217455"/>
            <a:chExt cx="1276350" cy="2091981"/>
          </a:xfrm>
          <a:solidFill>
            <a:schemeClr val="accent1"/>
          </a:solidFill>
        </p:grpSpPr>
        <p:sp>
          <p:nvSpPr>
            <p:cNvPr id="69" name="Oval 68">
              <a:extLst>
                <a:ext uri="{FF2B5EF4-FFF2-40B4-BE49-F238E27FC236}">
                  <a16:creationId xmlns:a16="http://schemas.microsoft.com/office/drawing/2014/main" id="{F2B8E9DB-8010-482E-922A-32337DFE42E0}"/>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70" name="Chord 69">
              <a:extLst>
                <a:ext uri="{FF2B5EF4-FFF2-40B4-BE49-F238E27FC236}">
                  <a16:creationId xmlns:a16="http://schemas.microsoft.com/office/drawing/2014/main" id="{F14420FF-2A4F-44DA-AAE8-528B5308D295}"/>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71" name="Group 70">
            <a:extLst>
              <a:ext uri="{FF2B5EF4-FFF2-40B4-BE49-F238E27FC236}">
                <a16:creationId xmlns:a16="http://schemas.microsoft.com/office/drawing/2014/main" id="{2C1A8906-0F4D-467D-8B82-128AABEDB4A0}"/>
              </a:ext>
            </a:extLst>
          </p:cNvPr>
          <p:cNvGrpSpPr/>
          <p:nvPr/>
        </p:nvGrpSpPr>
        <p:grpSpPr>
          <a:xfrm>
            <a:off x="6038035" y="4811636"/>
            <a:ext cx="247611" cy="422374"/>
            <a:chOff x="2967036" y="2217455"/>
            <a:chExt cx="1276350" cy="2091981"/>
          </a:xfrm>
          <a:solidFill>
            <a:schemeClr val="accent1"/>
          </a:solidFill>
        </p:grpSpPr>
        <p:sp>
          <p:nvSpPr>
            <p:cNvPr id="72" name="Oval 71">
              <a:extLst>
                <a:ext uri="{FF2B5EF4-FFF2-40B4-BE49-F238E27FC236}">
                  <a16:creationId xmlns:a16="http://schemas.microsoft.com/office/drawing/2014/main" id="{639B3CC8-2355-4F6A-919A-707DAA760833}"/>
                </a:ext>
              </a:extLst>
            </p:cNvPr>
            <p:cNvSpPr/>
            <p:nvPr/>
          </p:nvSpPr>
          <p:spPr>
            <a:xfrm>
              <a:off x="3162298" y="2217455"/>
              <a:ext cx="866775" cy="86677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73" name="Chord 72">
              <a:extLst>
                <a:ext uri="{FF2B5EF4-FFF2-40B4-BE49-F238E27FC236}">
                  <a16:creationId xmlns:a16="http://schemas.microsoft.com/office/drawing/2014/main" id="{7772D829-F643-4897-A607-8D326EE1E6BC}"/>
                </a:ext>
              </a:extLst>
            </p:cNvPr>
            <p:cNvSpPr/>
            <p:nvPr/>
          </p:nvSpPr>
          <p:spPr>
            <a:xfrm rot="6773007">
              <a:off x="2967036" y="3033086"/>
              <a:ext cx="1276350" cy="1276350"/>
            </a:xfrm>
            <a:prstGeom prst="chor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74" name="Group 73">
            <a:extLst>
              <a:ext uri="{FF2B5EF4-FFF2-40B4-BE49-F238E27FC236}">
                <a16:creationId xmlns:a16="http://schemas.microsoft.com/office/drawing/2014/main" id="{ABEB50CE-F1D7-4021-83E4-0E763A58C184}"/>
              </a:ext>
            </a:extLst>
          </p:cNvPr>
          <p:cNvGrpSpPr/>
          <p:nvPr/>
        </p:nvGrpSpPr>
        <p:grpSpPr>
          <a:xfrm>
            <a:off x="8120749" y="3702016"/>
            <a:ext cx="247611" cy="422374"/>
            <a:chOff x="2967036" y="2217455"/>
            <a:chExt cx="1276350" cy="2091981"/>
          </a:xfrm>
        </p:grpSpPr>
        <p:sp>
          <p:nvSpPr>
            <p:cNvPr id="75" name="Oval 74">
              <a:extLst>
                <a:ext uri="{FF2B5EF4-FFF2-40B4-BE49-F238E27FC236}">
                  <a16:creationId xmlns:a16="http://schemas.microsoft.com/office/drawing/2014/main" id="{7E63B5BD-93D0-4501-A1DB-E644A5271DE7}"/>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76" name="Chord 75">
              <a:extLst>
                <a:ext uri="{FF2B5EF4-FFF2-40B4-BE49-F238E27FC236}">
                  <a16:creationId xmlns:a16="http://schemas.microsoft.com/office/drawing/2014/main" id="{F429305B-4C45-439C-B0D7-8632027488D0}"/>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grpSp>
        <p:nvGrpSpPr>
          <p:cNvPr id="77" name="Group 76">
            <a:extLst>
              <a:ext uri="{FF2B5EF4-FFF2-40B4-BE49-F238E27FC236}">
                <a16:creationId xmlns:a16="http://schemas.microsoft.com/office/drawing/2014/main" id="{5E0F3CD1-BE8B-4871-B19D-0FACE8A14ADF}"/>
              </a:ext>
            </a:extLst>
          </p:cNvPr>
          <p:cNvGrpSpPr/>
          <p:nvPr/>
        </p:nvGrpSpPr>
        <p:grpSpPr>
          <a:xfrm>
            <a:off x="10118292" y="3722598"/>
            <a:ext cx="247611" cy="422374"/>
            <a:chOff x="2967036" y="2217455"/>
            <a:chExt cx="1276350" cy="2091981"/>
          </a:xfrm>
        </p:grpSpPr>
        <p:sp>
          <p:nvSpPr>
            <p:cNvPr id="78" name="Oval 77">
              <a:extLst>
                <a:ext uri="{FF2B5EF4-FFF2-40B4-BE49-F238E27FC236}">
                  <a16:creationId xmlns:a16="http://schemas.microsoft.com/office/drawing/2014/main" id="{0075B7B8-B58F-4E9F-8D36-D5E54107786F}"/>
                </a:ext>
              </a:extLst>
            </p:cNvPr>
            <p:cNvSpPr/>
            <p:nvPr/>
          </p:nvSpPr>
          <p:spPr>
            <a:xfrm>
              <a:off x="3162298" y="2217455"/>
              <a:ext cx="866775" cy="866775"/>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sp>
          <p:nvSpPr>
            <p:cNvPr id="79" name="Chord 78">
              <a:extLst>
                <a:ext uri="{FF2B5EF4-FFF2-40B4-BE49-F238E27FC236}">
                  <a16:creationId xmlns:a16="http://schemas.microsoft.com/office/drawing/2014/main" id="{05447B5A-ECF8-4992-9634-399ECEB380CA}"/>
                </a:ext>
              </a:extLst>
            </p:cNvPr>
            <p:cNvSpPr/>
            <p:nvPr/>
          </p:nvSpPr>
          <p:spPr>
            <a:xfrm rot="6773007">
              <a:off x="2967036" y="3033086"/>
              <a:ext cx="1276350" cy="1276350"/>
            </a:xfrm>
            <a:prstGeom prst="chor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33384" rtl="0" eaLnBrk="1" fontAlgn="auto" latinLnBrk="0" hangingPunct="1">
                <a:lnSpc>
                  <a:spcPct val="100000"/>
                </a:lnSpc>
                <a:spcBef>
                  <a:spcPts val="0"/>
                </a:spcBef>
                <a:spcAft>
                  <a:spcPts val="0"/>
                </a:spcAft>
                <a:buClrTx/>
                <a:buSzTx/>
                <a:buFontTx/>
                <a:buNone/>
                <a:tabLst/>
                <a:defRPr/>
              </a:pPr>
              <a:endParaRPr kumimoji="0" lang="en-GB" sz="1641" b="0" i="0" u="none" strike="noStrike" kern="1200" cap="none" spc="0" normalizeH="0" baseline="0" noProof="0" err="1">
                <a:ln>
                  <a:noFill/>
                </a:ln>
                <a:solidFill>
                  <a:prstClr val="white"/>
                </a:solidFill>
                <a:effectLst/>
                <a:uLnTx/>
                <a:uFillTx/>
                <a:latin typeface="Arial"/>
                <a:ea typeface="+mn-ea"/>
                <a:cs typeface="+mn-cs"/>
              </a:endParaRPr>
            </a:p>
          </p:txBody>
        </p:sp>
      </p:grpSp>
    </p:spTree>
    <p:extLst>
      <p:ext uri="{BB962C8B-B14F-4D97-AF65-F5344CB8AC3E}">
        <p14:creationId xmlns:p14="http://schemas.microsoft.com/office/powerpoint/2010/main" val="29717678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1"/>
</p:tagLst>
</file>

<file path=ppt/tags/tag10.xml><?xml version="1.0" encoding="utf-8"?>
<p:tagLst xmlns:a="http://schemas.openxmlformats.org/drawingml/2006/main" xmlns:r="http://schemas.openxmlformats.org/officeDocument/2006/relationships" xmlns:p="http://schemas.openxmlformats.org/presentationml/2006/main">
  <p:tag name="RNRSTYLE" val="1"/>
</p:tagLst>
</file>

<file path=ppt/tags/tag11.xml><?xml version="1.0" encoding="utf-8"?>
<p:tagLst xmlns:a="http://schemas.openxmlformats.org/drawingml/2006/main" xmlns:r="http://schemas.openxmlformats.org/officeDocument/2006/relationships" xmlns:p="http://schemas.openxmlformats.org/presentationml/2006/main">
  <p:tag name="RNRSTYLE" val="1"/>
</p:tagLst>
</file>

<file path=ppt/tags/tag12.xml><?xml version="1.0" encoding="utf-8"?>
<p:tagLst xmlns:a="http://schemas.openxmlformats.org/drawingml/2006/main" xmlns:r="http://schemas.openxmlformats.org/officeDocument/2006/relationships" xmlns:p="http://schemas.openxmlformats.org/presentationml/2006/main">
  <p:tag name="RNRSTYLE" val="1"/>
</p:tagLst>
</file>

<file path=ppt/tags/tag13.xml><?xml version="1.0" encoding="utf-8"?>
<p:tagLst xmlns:a="http://schemas.openxmlformats.org/drawingml/2006/main" xmlns:r="http://schemas.openxmlformats.org/officeDocument/2006/relationships" xmlns:p="http://schemas.openxmlformats.org/presentationml/2006/main">
  <p:tag name="RNRSTYLE" val="2"/>
</p:tagLst>
</file>

<file path=ppt/tags/tag14.xml><?xml version="1.0" encoding="utf-8"?>
<p:tagLst xmlns:a="http://schemas.openxmlformats.org/drawingml/2006/main" xmlns:r="http://schemas.openxmlformats.org/officeDocument/2006/relationships" xmlns:p="http://schemas.openxmlformats.org/presentationml/2006/main">
  <p:tag name="RNRSTYLE" val="1"/>
</p:tagLst>
</file>

<file path=ppt/tags/tag15.xml><?xml version="1.0" encoding="utf-8"?>
<p:tagLst xmlns:a="http://schemas.openxmlformats.org/drawingml/2006/main" xmlns:r="http://schemas.openxmlformats.org/officeDocument/2006/relationships" xmlns:p="http://schemas.openxmlformats.org/presentationml/2006/main">
  <p:tag name="RNRSTYLE" val="1"/>
</p:tagLst>
</file>

<file path=ppt/tags/tag16.xml><?xml version="1.0" encoding="utf-8"?>
<p:tagLst xmlns:a="http://schemas.openxmlformats.org/drawingml/2006/main" xmlns:r="http://schemas.openxmlformats.org/officeDocument/2006/relationships" xmlns:p="http://schemas.openxmlformats.org/presentationml/2006/main">
  <p:tag name="RNRSTYLE" val="1"/>
</p:tagLst>
</file>

<file path=ppt/tags/tag17.xml><?xml version="1.0" encoding="utf-8"?>
<p:tagLst xmlns:a="http://schemas.openxmlformats.org/drawingml/2006/main" xmlns:r="http://schemas.openxmlformats.org/officeDocument/2006/relationships" xmlns:p="http://schemas.openxmlformats.org/presentationml/2006/main">
  <p:tag name="RNRSTYLE" val="1"/>
</p:tagLst>
</file>

<file path=ppt/tags/tag18.xml><?xml version="1.0" encoding="utf-8"?>
<p:tagLst xmlns:a="http://schemas.openxmlformats.org/drawingml/2006/main" xmlns:r="http://schemas.openxmlformats.org/officeDocument/2006/relationships" xmlns:p="http://schemas.openxmlformats.org/presentationml/2006/main">
  <p:tag name="RNRSTYLE" val="1"/>
</p:tagLst>
</file>

<file path=ppt/tags/tag19.xml><?xml version="1.0" encoding="utf-8"?>
<p:tagLst xmlns:a="http://schemas.openxmlformats.org/drawingml/2006/main" xmlns:r="http://schemas.openxmlformats.org/officeDocument/2006/relationships" xmlns:p="http://schemas.openxmlformats.org/presentationml/2006/main">
  <p:tag name="RNRSTYLE" val="1"/>
</p:tagLst>
</file>

<file path=ppt/tags/tag2.xml><?xml version="1.0" encoding="utf-8"?>
<p:tagLst xmlns:a="http://schemas.openxmlformats.org/drawingml/2006/main" xmlns:r="http://schemas.openxmlformats.org/officeDocument/2006/relationships" xmlns:p="http://schemas.openxmlformats.org/presentationml/2006/main">
  <p:tag name="MIO_FALLBACK_LAYOUT" val="1"/>
  <p:tag name="MIO_SHOW_DATE" val="False"/>
  <p:tag name="MIO_SHOW_FOOTER" val="False"/>
  <p:tag name="MIO_SHOW_PAGENUMBER" val="False"/>
  <p:tag name="MIO_AVOID_BLANK_LAYOUT" val="True"/>
  <p:tag name="MIO_CD_LAYOUT_VALID_AREA" val="True"/>
  <p:tag name="MIO_NUMBER_OF_VALID_LAYOUTS" val="19"/>
  <p:tag name="MIO_HDS" val="True"/>
  <p:tag name="MIO_EK" val="43444"/>
  <p:tag name="MIO_EKGUID" val="32d10568-6c0b-4be3-82c6-fab2f73c5371"/>
  <p:tag name="MIO_UPDATE" val="True"/>
  <p:tag name="MIO_VERSION" val="08.08.2016 13:08:02"/>
  <p:tag name="MIO_DBID" val="B8FCB12D-AF03-49EB-9F79-BB019BE99E1E"/>
  <p:tag name="MIO_LASTDOWNLOADED" val="08.08.2016 14:08:04"/>
  <p:tag name="MIO_OBJECTNAME" val="Lloyd's 2016 Print"/>
  <p:tag name="MIO_LASTEDITORNAME" val="Debbie Minchington"/>
  <p:tag name="MIO_PRESI_FIRST_SLIDENUMBER" val="1"/>
</p:tagLst>
</file>

<file path=ppt/tags/tag20.xml><?xml version="1.0" encoding="utf-8"?>
<p:tagLst xmlns:a="http://schemas.openxmlformats.org/drawingml/2006/main" xmlns:r="http://schemas.openxmlformats.org/officeDocument/2006/relationships" xmlns:p="http://schemas.openxmlformats.org/presentationml/2006/main">
  <p:tag name="RNRSTYLE" val="1"/>
</p:tagLst>
</file>

<file path=ppt/tags/tag21.xml><?xml version="1.0" encoding="utf-8"?>
<p:tagLst xmlns:a="http://schemas.openxmlformats.org/drawingml/2006/main" xmlns:r="http://schemas.openxmlformats.org/officeDocument/2006/relationships" xmlns:p="http://schemas.openxmlformats.org/presentationml/2006/main">
  <p:tag name="RNRSTYLE" val="1"/>
</p:tagLst>
</file>

<file path=ppt/tags/tag22.xml><?xml version="1.0" encoding="utf-8"?>
<p:tagLst xmlns:a="http://schemas.openxmlformats.org/drawingml/2006/main" xmlns:r="http://schemas.openxmlformats.org/officeDocument/2006/relationships" xmlns:p="http://schemas.openxmlformats.org/presentationml/2006/main">
  <p:tag name="RNRSTYLE" val="1"/>
</p:tagLst>
</file>

<file path=ppt/tags/tag23.xml><?xml version="1.0" encoding="utf-8"?>
<p:tagLst xmlns:a="http://schemas.openxmlformats.org/drawingml/2006/main" xmlns:r="http://schemas.openxmlformats.org/officeDocument/2006/relationships" xmlns:p="http://schemas.openxmlformats.org/presentationml/2006/main">
  <p:tag name="RNRSTYLE" val="1"/>
</p:tagLst>
</file>

<file path=ppt/tags/tag24.xml><?xml version="1.0" encoding="utf-8"?>
<p:tagLst xmlns:a="http://schemas.openxmlformats.org/drawingml/2006/main" xmlns:r="http://schemas.openxmlformats.org/officeDocument/2006/relationships" xmlns:p="http://schemas.openxmlformats.org/presentationml/2006/main">
  <p:tag name="RNRSTYLE" val="1"/>
</p:tagLst>
</file>

<file path=ppt/tags/tag25.xml><?xml version="1.0" encoding="utf-8"?>
<p:tagLst xmlns:a="http://schemas.openxmlformats.org/drawingml/2006/main" xmlns:r="http://schemas.openxmlformats.org/officeDocument/2006/relationships" xmlns:p="http://schemas.openxmlformats.org/presentationml/2006/main">
  <p:tag name="RNRSTYLE" val="1"/>
</p:tagLst>
</file>

<file path=ppt/tags/tag26.xml><?xml version="1.0" encoding="utf-8"?>
<p:tagLst xmlns:a="http://schemas.openxmlformats.org/drawingml/2006/main" xmlns:r="http://schemas.openxmlformats.org/officeDocument/2006/relationships" xmlns:p="http://schemas.openxmlformats.org/presentationml/2006/main">
  <p:tag name="RNRSTYLE" val="1"/>
</p:tagLst>
</file>

<file path=ppt/tags/tag27.xml><?xml version="1.0" encoding="utf-8"?>
<p:tagLst xmlns:a="http://schemas.openxmlformats.org/drawingml/2006/main" xmlns:r="http://schemas.openxmlformats.org/officeDocument/2006/relationships" xmlns:p="http://schemas.openxmlformats.org/presentationml/2006/main">
  <p:tag name="RNRSTYLE" val="1"/>
</p:tagLst>
</file>

<file path=ppt/tags/tag3.xml><?xml version="1.0" encoding="utf-8"?>
<p:tagLst xmlns:a="http://schemas.openxmlformats.org/drawingml/2006/main" xmlns:r="http://schemas.openxmlformats.org/officeDocument/2006/relationships" xmlns:p="http://schemas.openxmlformats.org/presentationml/2006/main">
  <p:tag name="MIO_FALLBACK_LAYOUT" val="1"/>
  <p:tag name="MIO_SHOW_DATE" val="False"/>
  <p:tag name="MIO_SHOW_FOOTER" val="False"/>
  <p:tag name="MIO_SHOW_PAGENUMBER" val="False"/>
  <p:tag name="MIO_AVOID_BLANK_LAYOUT" val="True"/>
  <p:tag name="MIO_CD_LAYOUT_VALID_AREA" val="True"/>
  <p:tag name="MIO_NUMBER_OF_VALID_LAYOUTS" val="19"/>
  <p:tag name="MIO_HDS" val="True"/>
  <p:tag name="MIO_EK" val="43444"/>
  <p:tag name="MIO_EKGUID" val="32d10568-6c0b-4be3-82c6-fab2f73c5371"/>
  <p:tag name="MIO_UPDATE" val="True"/>
  <p:tag name="MIO_VERSION" val="08.08.2016 13:08:02"/>
  <p:tag name="MIO_DBID" val="B8FCB12D-AF03-49EB-9F79-BB019BE99E1E"/>
  <p:tag name="MIO_LASTDOWNLOADED" val="08.08.2016 14:08:04"/>
  <p:tag name="MIO_OBJECTNAME" val="Lloyd's 2016 Print"/>
  <p:tag name="MIO_LASTEDITORNAME" val="Debbie Minchington"/>
  <p:tag name="MIO_PRESI_FIRST_SLIDENUMBER" val="1"/>
</p:tagLst>
</file>

<file path=ppt/tags/tag4.xml><?xml version="1.0" encoding="utf-8"?>
<p:tagLst xmlns:a="http://schemas.openxmlformats.org/drawingml/2006/main" xmlns:r="http://schemas.openxmlformats.org/officeDocument/2006/relationships" xmlns:p="http://schemas.openxmlformats.org/presentationml/2006/main">
  <p:tag name="MIO_FALLBACK_LAYOUT" val="1"/>
  <p:tag name="MIO_SHOW_DATE" val="False"/>
  <p:tag name="MIO_SHOW_FOOTER" val="False"/>
  <p:tag name="MIO_SHOW_PAGENUMBER" val="False"/>
  <p:tag name="MIO_AVOID_BLANK_LAYOUT" val="True"/>
  <p:tag name="MIO_CD_LAYOUT_VALID_AREA" val="True"/>
  <p:tag name="MIO_NUMBER_OF_VALID_LAYOUTS" val="19"/>
  <p:tag name="MIO_HDS" val="True"/>
  <p:tag name="MIO_EK" val="43444"/>
  <p:tag name="MIO_EKGUID" val="32d10568-6c0b-4be3-82c6-fab2f73c5371"/>
  <p:tag name="MIO_UPDATE" val="True"/>
  <p:tag name="MIO_VERSION" val="08.08.2016 13:08:02"/>
  <p:tag name="MIO_DBID" val="B8FCB12D-AF03-49EB-9F79-BB019BE99E1E"/>
  <p:tag name="MIO_LASTDOWNLOADED" val="08.08.2016 14:08:04"/>
  <p:tag name="MIO_OBJECTNAME" val="Lloyd's 2016 Print"/>
  <p:tag name="MIO_LASTEDITORNAME" val="Debbie Minchington"/>
  <p:tag name="MIO_PRESI_FIRST_SLIDENUMBER" val="1"/>
</p:tagLst>
</file>

<file path=ppt/tags/tag5.xml><?xml version="1.0" encoding="utf-8"?>
<p:tagLst xmlns:a="http://schemas.openxmlformats.org/drawingml/2006/main" xmlns:r="http://schemas.openxmlformats.org/officeDocument/2006/relationships" xmlns:p="http://schemas.openxmlformats.org/presentationml/2006/main">
  <p:tag name="RNRSTYLE" val="1"/>
</p:tagLst>
</file>

<file path=ppt/tags/tag6.xml><?xml version="1.0" encoding="utf-8"?>
<p:tagLst xmlns:a="http://schemas.openxmlformats.org/drawingml/2006/main" xmlns:r="http://schemas.openxmlformats.org/officeDocument/2006/relationships" xmlns:p="http://schemas.openxmlformats.org/presentationml/2006/main">
  <p:tag name="RNRSTYLE" val="2"/>
</p:tagLst>
</file>

<file path=ppt/tags/tag7.xml><?xml version="1.0" encoding="utf-8"?>
<p:tagLst xmlns:a="http://schemas.openxmlformats.org/drawingml/2006/main" xmlns:r="http://schemas.openxmlformats.org/officeDocument/2006/relationships" xmlns:p="http://schemas.openxmlformats.org/presentationml/2006/main">
  <p:tag name="RNRSTYLE" val="1"/>
</p:tagLst>
</file>

<file path=ppt/tags/tag8.xml><?xml version="1.0" encoding="utf-8"?>
<p:tagLst xmlns:a="http://schemas.openxmlformats.org/drawingml/2006/main" xmlns:r="http://schemas.openxmlformats.org/officeDocument/2006/relationships" xmlns:p="http://schemas.openxmlformats.org/presentationml/2006/main">
  <p:tag name="RNRSTYLE" val="1"/>
</p:tagLst>
</file>

<file path=ppt/tags/tag9.xml><?xml version="1.0" encoding="utf-8"?>
<p:tagLst xmlns:a="http://schemas.openxmlformats.org/drawingml/2006/main" xmlns:r="http://schemas.openxmlformats.org/officeDocument/2006/relationships" xmlns:p="http://schemas.openxmlformats.org/presentationml/2006/main">
  <p:tag name="RNRSTYLE" val="1"/>
</p:tagLst>
</file>

<file path=ppt/theme/theme1.xml><?xml version="1.0" encoding="utf-8"?>
<a:theme xmlns:a="http://schemas.openxmlformats.org/drawingml/2006/main" name="Lloyd's Presentation Deck">
  <a:themeElements>
    <a:clrScheme name="Lloyd's 2016">
      <a:dk1>
        <a:sysClr val="windowText" lastClr="000000"/>
      </a:dk1>
      <a:lt1>
        <a:sysClr val="window" lastClr="FFFFFF"/>
      </a:lt1>
      <a:dk2>
        <a:srgbClr val="717C7C"/>
      </a:dk2>
      <a:lt2>
        <a:srgbClr val="282F54"/>
      </a:lt2>
      <a:accent1>
        <a:srgbClr val="1E35BF"/>
      </a:accent1>
      <a:accent2>
        <a:srgbClr val="78E0C2"/>
      </a:accent2>
      <a:accent3>
        <a:srgbClr val="FF5A00"/>
      </a:accent3>
      <a:accent4>
        <a:srgbClr val="E60000"/>
      </a:accent4>
      <a:accent5>
        <a:srgbClr val="2CBAD8"/>
      </a:accent5>
      <a:accent6>
        <a:srgbClr val="F200C2"/>
      </a:accent6>
      <a:hlink>
        <a:srgbClr val="FFD200"/>
      </a:hlink>
      <a:folHlink>
        <a:srgbClr val="78E0C2"/>
      </a:folHlink>
    </a:clrScheme>
    <a:fontScheme name="Lloyds Pr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bg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 deck master.potx" id="{5F772443-CE73-4E73-B9DB-69AE7D07F59B}" vid="{21B77EAB-0E77-4B90-88B7-3FD21D897A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589131B961F0243864550CA4CC9D1AB" ma:contentTypeVersion="13" ma:contentTypeDescription="Create a new document." ma:contentTypeScope="" ma:versionID="0598b41b7a045f694c7e6c311b6de357">
  <xsd:schema xmlns:xsd="http://www.w3.org/2001/XMLSchema" xmlns:xs="http://www.w3.org/2001/XMLSchema" xmlns:p="http://schemas.microsoft.com/office/2006/metadata/properties" xmlns:ns1="http://schemas.microsoft.com/sharepoint/v3" xmlns:ns2="32d30a9b-2ca4-4fbe-9ab3-c0c3b14939bf" xmlns:ns3="b19c1223-3ec8-40e2-811b-d2093daef996" targetNamespace="http://schemas.microsoft.com/office/2006/metadata/properties" ma:root="true" ma:fieldsID="160f8d399e38ba31fc85680c015ecb46" ns1:_="" ns2:_="" ns3:_="">
    <xsd:import namespace="http://schemas.microsoft.com/sharepoint/v3"/>
    <xsd:import namespace="32d30a9b-2ca4-4fbe-9ab3-c0c3b14939bf"/>
    <xsd:import namespace="b19c1223-3ec8-40e2-811b-d2093daef996"/>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2d30a9b-2ca4-4fbe-9ab3-c0c3b14939b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9c1223-3ec8-40e2-811b-d2093daef99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0A526548-ECEB-4DC0-8DB0-498CCC41EC6A}">
  <ds:schemaRefs>
    <ds:schemaRef ds:uri="http://schemas.microsoft.com/sharepoint/v3/contenttype/forms"/>
  </ds:schemaRefs>
</ds:datastoreItem>
</file>

<file path=customXml/itemProps2.xml><?xml version="1.0" encoding="utf-8"?>
<ds:datastoreItem xmlns:ds="http://schemas.openxmlformats.org/officeDocument/2006/customXml" ds:itemID="{0153304E-4537-4517-9572-DB3F83F711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2d30a9b-2ca4-4fbe-9ab3-c0c3b14939bf"/>
    <ds:schemaRef ds:uri="b19c1223-3ec8-40e2-811b-d2093daef9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3818322-6E27-4B02-85A4-8FABDD9C70DE}">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270</TotalTime>
  <Words>1426</Words>
  <Application>Microsoft Office PowerPoint</Application>
  <PresentationFormat>Widescreen</PresentationFormat>
  <Paragraphs>163</Paragraphs>
  <Slides>12</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Lloyd's Presentation Deck</vt:lpstr>
      <vt:lpstr>Delegated Contract Manager Contract Builder and Contract Manager High Level Workflows</vt:lpstr>
      <vt:lpstr>Delegated Contract Manager – Release 1 and Future Releases </vt:lpstr>
      <vt:lpstr>Release 1 Delegated Contract Manager: Contract Builder Workflows</vt:lpstr>
      <vt:lpstr>Release 1 - Create binder and submit for review</vt:lpstr>
      <vt:lpstr>Release 1 – Review and update binder</vt:lpstr>
      <vt:lpstr>Release 1 – Approve, sign, stamp and register binder</vt:lpstr>
      <vt:lpstr>Release 1 Delegated Contract Manager: Contract Manager Workflows</vt:lpstr>
      <vt:lpstr>Release 1 - Create binder and submit for review</vt:lpstr>
      <vt:lpstr>Release 1 – Review and update binder</vt:lpstr>
      <vt:lpstr>Release 1 – Register binder</vt:lpstr>
      <vt:lpstr>Appendix Contract Creation Process</vt:lpstr>
      <vt:lpstr>Contract Creation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Delegated Contract Manager Contract Builder and Contract Manager High Level Workflows</dc:title>
  <dc:creator>James Robertson</dc:creator>
  <cp:lastModifiedBy>Standley, Monique</cp:lastModifiedBy>
  <cp:revision>3</cp:revision>
  <dcterms:created xsi:type="dcterms:W3CDTF">2021-02-24T16:21:07Z</dcterms:created>
  <dcterms:modified xsi:type="dcterms:W3CDTF">2021-03-01T17:27:03Z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0x0101007589131B961F0243864550CA4CC9D1AB</vt:lpwstr>
  </property>
  <property fmtid="{D5CDD505-2E9C-101B-9397-08002B2CF9AE}" pid="3" name="MSIP_Label_b3b4ac1b-ad46-41e5-bbef-cfcc59b99d32_Enabled">
    <vt:lpwstr>True</vt:lpwstr>
  </property>
  <property fmtid="{D5CDD505-2E9C-101B-9397-08002B2CF9AE}" pid="4" name="MSIP_Label_b3b4ac1b-ad46-41e5-bbef-cfcc59b99d32_SiteId">
    <vt:lpwstr>8df4b91e-bf72-411d-9902-5ecc8f1e6c11</vt:lpwstr>
  </property>
  <property fmtid="{D5CDD505-2E9C-101B-9397-08002B2CF9AE}" pid="5" name="MSIP_Label_b3b4ac1b-ad46-41e5-bbef-cfcc59b99d32_Owner">
    <vt:lpwstr>ext_StandleM@lloyds.com</vt:lpwstr>
  </property>
  <property fmtid="{D5CDD505-2E9C-101B-9397-08002B2CF9AE}" pid="6" name="MSIP_Label_b3b4ac1b-ad46-41e5-bbef-cfcc59b99d32_SetDate">
    <vt:lpwstr>2021-03-01T17:26:51.6185563Z</vt:lpwstr>
  </property>
  <property fmtid="{D5CDD505-2E9C-101B-9397-08002B2CF9AE}" pid="7" name="MSIP_Label_b3b4ac1b-ad46-41e5-bbef-cfcc59b99d32_Name">
    <vt:lpwstr>Confidential</vt:lpwstr>
  </property>
  <property fmtid="{D5CDD505-2E9C-101B-9397-08002B2CF9AE}" pid="8" name="MSIP_Label_b3b4ac1b-ad46-41e5-bbef-cfcc59b99d32_Application">
    <vt:lpwstr>Microsoft Azure Information Protection</vt:lpwstr>
  </property>
  <property fmtid="{D5CDD505-2E9C-101B-9397-08002B2CF9AE}" pid="9" name="MSIP_Label_b3b4ac1b-ad46-41e5-bbef-cfcc59b99d32_ActionId">
    <vt:lpwstr>b10bfc8b-9e59-4772-b07b-88cf4808344f</vt:lpwstr>
  </property>
  <property fmtid="{D5CDD505-2E9C-101B-9397-08002B2CF9AE}" pid="10" name="MSIP_Label_b3b4ac1b-ad46-41e5-bbef-cfcc59b99d32_Extended_MSFT_Method">
    <vt:lpwstr>Automatic</vt:lpwstr>
  </property>
  <property fmtid="{D5CDD505-2E9C-101B-9397-08002B2CF9AE}" pid="11" name="Sensitivity">
    <vt:lpwstr>Confidential</vt:lpwstr>
  </property>
</Properties>
</file>